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8" r:id="rId2"/>
    <p:sldId id="301" r:id="rId3"/>
    <p:sldId id="302" r:id="rId4"/>
    <p:sldId id="303" r:id="rId5"/>
    <p:sldId id="309" r:id="rId6"/>
    <p:sldId id="292" r:id="rId7"/>
    <p:sldId id="307" r:id="rId8"/>
    <p:sldId id="308" r:id="rId9"/>
    <p:sldId id="293" r:id="rId10"/>
    <p:sldId id="297" r:id="rId11"/>
    <p:sldId id="296" r:id="rId12"/>
    <p:sldId id="310" r:id="rId13"/>
    <p:sldId id="313" r:id="rId14"/>
    <p:sldId id="314" r:id="rId15"/>
    <p:sldId id="315" r:id="rId16"/>
    <p:sldId id="311" r:id="rId17"/>
    <p:sldId id="290" r:id="rId18"/>
    <p:sldId id="288" r:id="rId19"/>
    <p:sldId id="316" r:id="rId20"/>
    <p:sldId id="312" r:id="rId21"/>
    <p:sldId id="276" r:id="rId22"/>
    <p:sldId id="282" r:id="rId23"/>
    <p:sldId id="283" r:id="rId24"/>
    <p:sldId id="284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CC"/>
    <a:srgbClr val="007E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3840"/>
        <p:guide pos="14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58"/>
    </p:cViewPr>
  </p:sorterViewPr>
  <p:notesViewPr>
    <p:cSldViewPr showGuides="1">
      <p:cViewPr varScale="1">
        <p:scale>
          <a:sx n="97" d="100"/>
          <a:sy n="97" d="100"/>
        </p:scale>
        <p:origin x="-3582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10/14/2010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10/14/2010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eimer\Documents\text\talk\NP-logo-Nlarge_copy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48400"/>
            <a:ext cx="1031704" cy="5402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October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October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14 October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Paul E. Reimer, 3rd International Workshop on Nucleon Structure at Large </a:t>
            </a:r>
            <a:r>
              <a:rPr lang="en-US" dirty="0" err="1" smtClean="0"/>
              <a:t>Bjorken</a:t>
            </a:r>
            <a:r>
              <a:rPr lang="en-US" dirty="0" smtClean="0"/>
              <a:t> 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October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14 October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Paul E. Reimer, 3rd International Workshop on Nucleon Structure at Large Bjorken 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October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October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October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 October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14 October 2010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Paul E. Reimer, 3rd International Workshop on Nucleon Structure at Large Bjorken x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0.xml"/><Relationship Id="rId7" Type="http://schemas.openxmlformats.org/officeDocument/2006/relationships/image" Target="../media/image47.png"/><Relationship Id="rId2" Type="http://schemas.openxmlformats.org/officeDocument/2006/relationships/tags" Target="../tags/tag1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2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21.xml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3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2.bin"/><Relationship Id="rId2" Type="http://schemas.openxmlformats.org/officeDocument/2006/relationships/tags" Target="../tags/tag22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5" Type="http://schemas.openxmlformats.org/officeDocument/2006/relationships/tags" Target="../tags/tag25.xml"/><Relationship Id="rId10" Type="http://schemas.openxmlformats.org/officeDocument/2006/relationships/image" Target="../media/image11.png"/><Relationship Id="rId4" Type="http://schemas.openxmlformats.org/officeDocument/2006/relationships/tags" Target="../tags/tag24.xm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0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1.png"/><Relationship Id="rId5" Type="http://schemas.openxmlformats.org/officeDocument/2006/relationships/image" Target="../media/image36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6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8.xml"/><Relationship Id="rId7" Type="http://schemas.openxmlformats.org/officeDocument/2006/relationships/image" Target="../media/image27.png"/><Relationship Id="rId12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tags" Target="../tags/tag9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1.png"/><Relationship Id="rId18" Type="http://schemas.openxmlformats.org/officeDocument/2006/relationships/image" Target="../media/image33.png"/><Relationship Id="rId3" Type="http://schemas.openxmlformats.org/officeDocument/2006/relationships/tags" Target="../tags/tag11.xml"/><Relationship Id="rId21" Type="http://schemas.openxmlformats.org/officeDocument/2006/relationships/image" Target="../media/image35.png"/><Relationship Id="rId7" Type="http://schemas.openxmlformats.org/officeDocument/2006/relationships/tags" Target="../tags/tag15.xml"/><Relationship Id="rId12" Type="http://schemas.openxmlformats.org/officeDocument/2006/relationships/image" Target="../media/image10.png"/><Relationship Id="rId17" Type="http://schemas.openxmlformats.org/officeDocument/2006/relationships/image" Target="../media/image32.png"/><Relationship Id="rId2" Type="http://schemas.openxmlformats.org/officeDocument/2006/relationships/tags" Target="../tags/tag10.xml"/><Relationship Id="rId16" Type="http://schemas.openxmlformats.org/officeDocument/2006/relationships/image" Target="../media/image31.png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5.vml"/><Relationship Id="rId6" Type="http://schemas.openxmlformats.org/officeDocument/2006/relationships/tags" Target="../tags/tag14.xml"/><Relationship Id="rId11" Type="http://schemas.openxmlformats.org/officeDocument/2006/relationships/image" Target="../media/image9.png"/><Relationship Id="rId5" Type="http://schemas.openxmlformats.org/officeDocument/2006/relationships/tags" Target="../tags/tag13.xml"/><Relationship Id="rId15" Type="http://schemas.openxmlformats.org/officeDocument/2006/relationships/image" Target="../media/image3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4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76200"/>
            <a:ext cx="6705600" cy="8382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Exploring the Structure of the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295400"/>
            <a:ext cx="5638800" cy="4876800"/>
          </a:xfrm>
        </p:spPr>
        <p:txBody>
          <a:bodyPr/>
          <a:lstStyle/>
          <a:p>
            <a:pPr algn="l"/>
            <a:r>
              <a:rPr lang="en-US" dirty="0" smtClean="0"/>
              <a:t>Paul E. Reimer</a:t>
            </a:r>
          </a:p>
          <a:p>
            <a:pPr algn="l"/>
            <a:r>
              <a:rPr lang="en-US" dirty="0" smtClean="0"/>
              <a:t>Physics Division</a:t>
            </a:r>
          </a:p>
          <a:p>
            <a:pPr algn="l"/>
            <a:r>
              <a:rPr lang="en-US" dirty="0" smtClean="0"/>
              <a:t>Argonne National Laboratory</a:t>
            </a:r>
          </a:p>
          <a:p>
            <a:pPr algn="l"/>
            <a:r>
              <a:rPr lang="en-US" dirty="0" smtClean="0"/>
              <a:t>14 October 2010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Why </a:t>
            </a:r>
            <a:r>
              <a:rPr lang="en-US" dirty="0" smtClean="0"/>
              <a:t>are we interested in the pion?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What do we know about the pion?</a:t>
            </a:r>
            <a:endParaRPr lang="en-US" dirty="0"/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What do we expect? (Dyson-</a:t>
            </a:r>
            <a:r>
              <a:rPr lang="en-US" dirty="0" err="1"/>
              <a:t>Schwiner</a:t>
            </a:r>
            <a:r>
              <a:rPr lang="en-US" dirty="0"/>
              <a:t> equations and the high-</a:t>
            </a:r>
            <a:r>
              <a:rPr lang="en-US" dirty="0" err="1"/>
              <a:t>x</a:t>
            </a:r>
            <a:r>
              <a:rPr lang="en-US" baseline="-25000" dirty="0" err="1">
                <a:latin typeface="Symbol" pitchFamily="18" charset="2"/>
              </a:rPr>
              <a:t>p</a:t>
            </a:r>
            <a:r>
              <a:rPr lang="en-US" dirty="0"/>
              <a:t> region).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What does the data tell us?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>
              <a:buFontTx/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Work </a:t>
            </a:r>
            <a:r>
              <a:rPr lang="en-US" sz="1200" dirty="0">
                <a:solidFill>
                  <a:srgbClr val="FF0000"/>
                </a:solidFill>
              </a:rPr>
              <a:t>done with R. Holt and K. </a:t>
            </a:r>
            <a:r>
              <a:rPr lang="en-US" sz="1200" dirty="0" err="1">
                <a:solidFill>
                  <a:srgbClr val="FF0000"/>
                </a:solidFill>
              </a:rPr>
              <a:t>Wijesooriya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reimer\Documents\text\talk\dypion\2002\ANL_2002\fvp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295400"/>
            <a:ext cx="2214228" cy="2209800"/>
          </a:xfrm>
          <a:prstGeom prst="rect">
            <a:avLst/>
          </a:prstGeom>
          <a:noFill/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867400" y="3908367"/>
            <a:ext cx="3276600" cy="2263833"/>
            <a:chOff x="6324600" y="3505200"/>
            <a:chExt cx="4852737" cy="33528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4853" r="6184" b="28555"/>
            <a:stretch>
              <a:fillRect/>
            </a:stretch>
          </p:blipFill>
          <p:spPr bwMode="auto">
            <a:xfrm>
              <a:off x="6324600" y="3505200"/>
              <a:ext cx="4852737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7391399" y="5648981"/>
              <a:ext cx="2286000" cy="54699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0" lvl="1" algn="ctr">
                <a:buNone/>
              </a:pPr>
              <a:r>
                <a:rPr lang="en-US" sz="900" dirty="0" err="1" smtClean="0">
                  <a:solidFill>
                    <a:srgbClr val="000000"/>
                  </a:solidFill>
                </a:rPr>
                <a:t>Aicher</a:t>
              </a:r>
              <a:r>
                <a:rPr lang="en-US" sz="900" dirty="0" smtClean="0">
                  <a:solidFill>
                    <a:srgbClr val="000000"/>
                  </a:solidFill>
                </a:rPr>
                <a:t>, </a:t>
              </a:r>
              <a:r>
                <a:rPr lang="en-US" sz="900" dirty="0" err="1" smtClean="0">
                  <a:solidFill>
                    <a:srgbClr val="000000"/>
                  </a:solidFill>
                </a:rPr>
                <a:t>Schäfer</a:t>
              </a:r>
              <a:r>
                <a:rPr lang="en-US" sz="900" dirty="0" smtClean="0">
                  <a:solidFill>
                    <a:srgbClr val="000000"/>
                  </a:solidFill>
                </a:rPr>
                <a:t> and </a:t>
              </a:r>
              <a:r>
                <a:rPr lang="en-US" sz="900" dirty="0" err="1" smtClean="0">
                  <a:solidFill>
                    <a:srgbClr val="000000"/>
                  </a:solidFill>
                </a:rPr>
                <a:t>Vogelsang</a:t>
              </a:r>
              <a:r>
                <a:rPr lang="en-US" sz="900" dirty="0" smtClean="0">
                  <a:solidFill>
                    <a:srgbClr val="000000"/>
                  </a:solidFill>
                </a:rPr>
                <a:t>, arXiv:1009.2481</a:t>
              </a:r>
            </a:p>
          </p:txBody>
        </p:sp>
      </p:grp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4083430" y="1524001"/>
            <a:ext cx="2351459" cy="1295400"/>
            <a:chOff x="483" y="953"/>
            <a:chExt cx="1906" cy="1050"/>
          </a:xfrm>
        </p:grpSpPr>
        <p:pic>
          <p:nvPicPr>
            <p:cNvPr id="12" name="Picture 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22" y="1664"/>
              <a:ext cx="267" cy="1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06" y="1074"/>
              <a:ext cx="267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7"/>
            <p:cNvGrpSpPr>
              <a:grpSpLocks/>
            </p:cNvGrpSpPr>
            <p:nvPr/>
          </p:nvGrpSpPr>
          <p:grpSpPr bwMode="auto">
            <a:xfrm>
              <a:off x="483" y="953"/>
              <a:ext cx="1890" cy="1050"/>
              <a:chOff x="483" y="953"/>
              <a:chExt cx="1890" cy="1050"/>
            </a:xfrm>
          </p:grpSpPr>
          <p:grpSp>
            <p:nvGrpSpPr>
              <p:cNvPr id="17" name="Group 8"/>
              <p:cNvGrpSpPr>
                <a:grpSpLocks noChangeAspect="1"/>
              </p:cNvGrpSpPr>
              <p:nvPr/>
            </p:nvGrpSpPr>
            <p:grpSpPr bwMode="auto">
              <a:xfrm>
                <a:off x="1201" y="1362"/>
                <a:ext cx="464" cy="239"/>
                <a:chOff x="2707" y="2966"/>
                <a:chExt cx="864" cy="672"/>
              </a:xfrm>
            </p:grpSpPr>
            <p:sp>
              <p:nvSpPr>
                <p:cNvPr id="30" name="Freeform 9"/>
                <p:cNvSpPr>
                  <a:spLocks noChangeAspect="1"/>
                </p:cNvSpPr>
                <p:nvPr/>
              </p:nvSpPr>
              <p:spPr bwMode="auto">
                <a:xfrm>
                  <a:off x="3053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0"/>
                <p:cNvSpPr>
                  <a:spLocks noChangeAspect="1"/>
                </p:cNvSpPr>
                <p:nvPr/>
              </p:nvSpPr>
              <p:spPr bwMode="auto">
                <a:xfrm>
                  <a:off x="3225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1"/>
                <p:cNvSpPr>
                  <a:spLocks noChangeAspect="1"/>
                </p:cNvSpPr>
                <p:nvPr/>
              </p:nvSpPr>
              <p:spPr bwMode="auto">
                <a:xfrm>
                  <a:off x="3398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2"/>
                <p:cNvSpPr>
                  <a:spLocks noChangeAspect="1"/>
                </p:cNvSpPr>
                <p:nvPr/>
              </p:nvSpPr>
              <p:spPr bwMode="auto">
                <a:xfrm>
                  <a:off x="2880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3"/>
                <p:cNvSpPr>
                  <a:spLocks noChangeAspect="1"/>
                </p:cNvSpPr>
                <p:nvPr/>
              </p:nvSpPr>
              <p:spPr bwMode="auto">
                <a:xfrm>
                  <a:off x="2707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4"/>
              <p:cNvGrpSpPr>
                <a:grpSpLocks noChangeAspect="1"/>
              </p:cNvGrpSpPr>
              <p:nvPr/>
            </p:nvGrpSpPr>
            <p:grpSpPr bwMode="auto">
              <a:xfrm>
                <a:off x="1659" y="969"/>
                <a:ext cx="709" cy="517"/>
                <a:chOff x="3818" y="1354"/>
                <a:chExt cx="1246" cy="432"/>
              </a:xfrm>
            </p:grpSpPr>
            <p:sp>
              <p:nvSpPr>
                <p:cNvPr id="28" name="Line 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Line 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7"/>
              <p:cNvGrpSpPr>
                <a:grpSpLocks noChangeAspect="1"/>
              </p:cNvGrpSpPr>
              <p:nvPr/>
            </p:nvGrpSpPr>
            <p:grpSpPr bwMode="auto">
              <a:xfrm flipV="1">
                <a:off x="1662" y="1486"/>
                <a:ext cx="711" cy="517"/>
                <a:chOff x="3818" y="1354"/>
                <a:chExt cx="1246" cy="432"/>
              </a:xfrm>
            </p:grpSpPr>
            <p:sp>
              <p:nvSpPr>
                <p:cNvPr id="26" name="Line 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Line 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0"/>
              <p:cNvGrpSpPr>
                <a:grpSpLocks noChangeAspect="1"/>
              </p:cNvGrpSpPr>
              <p:nvPr/>
            </p:nvGrpSpPr>
            <p:grpSpPr bwMode="auto">
              <a:xfrm flipH="1">
                <a:off x="488" y="953"/>
                <a:ext cx="709" cy="517"/>
                <a:chOff x="3818" y="1354"/>
                <a:chExt cx="1246" cy="432"/>
              </a:xfrm>
            </p:grpSpPr>
            <p:sp>
              <p:nvSpPr>
                <p:cNvPr id="24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 type="arrow" w="med" len="med"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Line 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3"/>
              <p:cNvGrpSpPr>
                <a:grpSpLocks noChangeAspect="1"/>
              </p:cNvGrpSpPr>
              <p:nvPr/>
            </p:nvGrpSpPr>
            <p:grpSpPr bwMode="auto">
              <a:xfrm flipH="1" flipV="1">
                <a:off x="483" y="1470"/>
                <a:ext cx="711" cy="517"/>
                <a:chOff x="3818" y="1354"/>
                <a:chExt cx="1246" cy="432"/>
              </a:xfrm>
            </p:grpSpPr>
            <p:sp>
              <p:nvSpPr>
                <p:cNvPr id="22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pic>
          <p:nvPicPr>
            <p:cNvPr id="15" name="Picture 2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8" y="1657"/>
              <a:ext cx="114" cy="2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2" y="1091"/>
              <a:ext cx="114" cy="1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2590800" y="6096000"/>
            <a:ext cx="4419599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This work is supported in part by the U.S. Department of Energy, Office of Nuclear Physics, under Contract No. DE-AC02-06CH11357.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work_area\text\talk\dy-pion\conway_plot.png"/>
          <p:cNvPicPr>
            <a:picLocks noChangeAspect="1" noChangeArrowheads="1"/>
          </p:cNvPicPr>
          <p:nvPr/>
        </p:nvPicPr>
        <p:blipFill>
          <a:blip r:embed="rId2" cstate="print"/>
          <a:srcRect l="10001" t="9320" r="8000" b="11082"/>
          <a:stretch>
            <a:fillRect/>
          </a:stretch>
        </p:blipFill>
        <p:spPr bwMode="auto">
          <a:xfrm>
            <a:off x="-1" y="1600200"/>
            <a:ext cx="4803497" cy="46275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US" dirty="0" smtClean="0"/>
              <a:t>Pion Drell-Yan Data:  Fermilab E615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133600" y="609600"/>
            <a:ext cx="7010400" cy="2362200"/>
            <a:chOff x="2133600" y="609600"/>
            <a:chExt cx="7010400" cy="23622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048000" y="990600"/>
              <a:ext cx="5410200" cy="1981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pic>
          <p:nvPicPr>
            <p:cNvPr id="7" name="Picture 102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013"/>
            <a:stretch>
              <a:fillRect/>
            </a:stretch>
          </p:blipFill>
          <p:spPr bwMode="auto">
            <a:xfrm>
              <a:off x="2133600" y="609600"/>
              <a:ext cx="7010400" cy="234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876800" y="3581400"/>
            <a:ext cx="3810000" cy="25447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Fermilab E615</a:t>
            </a:r>
          </a:p>
          <a:p>
            <a:r>
              <a:rPr lang="en-US" dirty="0" smtClean="0"/>
              <a:t>252 GeV π</a:t>
            </a:r>
            <a:r>
              <a:rPr lang="en-US" baseline="30000" dirty="0" smtClean="0"/>
              <a:t>-</a:t>
            </a:r>
            <a:r>
              <a:rPr lang="en-US" dirty="0" smtClean="0"/>
              <a:t>W Drell-Yan</a:t>
            </a:r>
          </a:p>
          <a:p>
            <a:r>
              <a:rPr lang="en-US" dirty="0" smtClean="0"/>
              <a:t>Projected each data point onto x</a:t>
            </a:r>
            <a:r>
              <a:rPr lang="el-GR" baseline="-25000" dirty="0" smtClean="0"/>
              <a:t>π</a:t>
            </a:r>
            <a:r>
              <a:rPr lang="en-US" dirty="0" smtClean="0"/>
              <a:t> axis (diagonal)</a:t>
            </a:r>
          </a:p>
          <a:p>
            <a:r>
              <a:rPr lang="en-US" dirty="0" smtClean="0"/>
              <a:t>Valence quark distributions extracted assuming</a:t>
            </a:r>
          </a:p>
          <a:p>
            <a:pPr lvl="1">
              <a:buNone/>
            </a:pP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xq</a:t>
            </a:r>
            <a:r>
              <a:rPr lang="en-US" i="1" dirty="0" smtClean="0">
                <a:solidFill>
                  <a:srgbClr val="C00000"/>
                </a:solidFill>
              </a:rPr>
              <a:t>(x) = A x</a:t>
            </a:r>
            <a:r>
              <a:rPr lang="el-GR" i="1" baseline="30000" dirty="0" smtClean="0">
                <a:solidFill>
                  <a:srgbClr val="C00000"/>
                </a:solidFill>
              </a:rPr>
              <a:t>α</a:t>
            </a:r>
            <a:r>
              <a:rPr lang="en-US" i="1" dirty="0" smtClean="0">
                <a:solidFill>
                  <a:srgbClr val="C00000"/>
                </a:solidFill>
              </a:rPr>
              <a:t>(1-x)</a:t>
            </a:r>
            <a:r>
              <a:rPr lang="el-GR" i="1" baseline="30000" dirty="0" smtClean="0">
                <a:solidFill>
                  <a:srgbClr val="C00000"/>
                </a:solidFill>
              </a:rPr>
              <a:t>β</a:t>
            </a:r>
            <a:endParaRPr lang="en-US" i="1" baseline="30000" dirty="0" smtClean="0">
              <a:solidFill>
                <a:srgbClr val="C00000"/>
              </a:solidFill>
            </a:endParaRPr>
          </a:p>
          <a:p>
            <a:pPr lvl="1">
              <a:buNone/>
            </a:pPr>
            <a:endParaRPr lang="en-US" i="1" baseline="30000" dirty="0">
              <a:solidFill>
                <a:srgbClr val="C00000"/>
              </a:solidFill>
            </a:endParaRPr>
          </a:p>
        </p:txBody>
      </p:sp>
      <p:pic>
        <p:nvPicPr>
          <p:cNvPr id="15" name="Picture 2" descr="C:\Users\reimer\Documents\text\talk\dypion\2002\ANL_2002\fvp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819400"/>
            <a:ext cx="3445034" cy="3438144"/>
          </a:xfrm>
          <a:prstGeom prst="rect">
            <a:avLst/>
          </a:prstGeom>
          <a:noFill/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19343E-6 L -0.10434 -0.303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33400" y="5257800"/>
            <a:ext cx="4038600" cy="914400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Pion Drell-Yan Data:  CERN NA3 (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>
                <a:latin typeface="cmsy10" pitchFamily="34" charset="0"/>
              </a:rPr>
              <a:t>§</a:t>
            </a:r>
            <a:r>
              <a:rPr lang="en-US" dirty="0" smtClean="0"/>
              <a:t>) NA10 (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>
                <a:latin typeface="Symbol" pitchFamily="18" charset="2"/>
              </a:rPr>
              <a:t>-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4267200"/>
            <a:ext cx="381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C00CC"/>
                </a:solidFill>
              </a:rPr>
              <a:t>NA3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200 GeV </a:t>
            </a:r>
            <a:r>
              <a:rPr lang="en-US" dirty="0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srgbClr val="C00000"/>
                </a:solidFill>
              </a:rPr>
              <a:t>-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data (also have </a:t>
            </a:r>
            <a:r>
              <a:rPr lang="en-US" dirty="0" smtClean="0">
                <a:solidFill>
                  <a:srgbClr val="C00000"/>
                </a:solidFill>
              </a:rPr>
              <a:t>150 and 180 GeV </a:t>
            </a:r>
            <a:r>
              <a:rPr lang="en-US" dirty="0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smtClean="0">
                <a:solidFill>
                  <a:srgbClr val="C00000"/>
                </a:solidFill>
              </a:rPr>
              <a:t>200 GeV </a:t>
            </a:r>
            <a:r>
              <a:rPr lang="en-US" dirty="0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data).  </a:t>
            </a:r>
            <a:r>
              <a:rPr lang="en-US" sz="2400" dirty="0" smtClean="0">
                <a:solidFill>
                  <a:srgbClr val="000000"/>
                </a:solidFill>
              </a:rPr>
              <a:t>Can determine pion sea!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C:\work_area\text\talk\dy-pion\na10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838200"/>
            <a:ext cx="3322638" cy="4191000"/>
          </a:xfrm>
          <a:prstGeom prst="rect">
            <a:avLst/>
          </a:prstGeom>
          <a:noFill/>
        </p:spPr>
      </p:pic>
      <p:pic>
        <p:nvPicPr>
          <p:cNvPr id="8" name="Picture 8" descr="C:\work_area\text\talk\dy-pion\na3.png"/>
          <p:cNvPicPr>
            <a:picLocks noChangeAspect="1" noChangeArrowheads="1"/>
          </p:cNvPicPr>
          <p:nvPr/>
        </p:nvPicPr>
        <p:blipFill>
          <a:blip r:embed="rId4" cstate="print"/>
          <a:srcRect t="4230" r="5661"/>
          <a:stretch>
            <a:fillRect/>
          </a:stretch>
        </p:blipFill>
        <p:spPr bwMode="auto">
          <a:xfrm>
            <a:off x="533400" y="990600"/>
            <a:ext cx="3533100" cy="3200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172200" y="5181600"/>
            <a:ext cx="2244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C00CC"/>
                </a:solidFill>
              </a:rPr>
              <a:t>NA10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194 GeV </a:t>
            </a:r>
            <a:r>
              <a:rPr lang="en-US" dirty="0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srgbClr val="C00000"/>
                </a:solidFill>
              </a:rPr>
              <a:t>-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609600" y="5334000"/>
          <a:ext cx="3856567" cy="838200"/>
        </p:xfrm>
        <a:graphic>
          <a:graphicData uri="http://schemas.openxmlformats.org/presentationml/2006/ole">
            <p:oleObj spid="_x0000_s57346" name="Formula" r:id="rId5" imgW="1835280" imgH="398880" progId="Equation.Ribbit">
              <p:embed/>
            </p:oleObj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563562"/>
          </a:xfrm>
        </p:spPr>
        <p:txBody>
          <a:bodyPr/>
          <a:lstStyle/>
          <a:p>
            <a:r>
              <a:rPr lang="en-US" dirty="0" smtClean="0"/>
              <a:t>Models of the Pion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3505200"/>
            <a:ext cx="4114800" cy="838200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dirty="0" smtClean="0"/>
              <a:t>Data favor linear slope at high-x</a:t>
            </a:r>
            <a:r>
              <a:rPr lang="en-US" baseline="-25000" dirty="0" smtClean="0"/>
              <a:t>Bj</a:t>
            </a:r>
          </a:p>
          <a:p>
            <a:pPr marL="169863" indent="-169863">
              <a:lnSpc>
                <a:spcPct val="90000"/>
              </a:lnSpc>
            </a:pPr>
            <a:r>
              <a:rPr lang="en-US" dirty="0" smtClean="0"/>
              <a:t>Remember what was measured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8" descr="C:\work_area\text\talk\dy-pion\all_theory.png"/>
          <p:cNvPicPr>
            <a:picLocks noChangeAspect="1" noChangeArrowheads="1"/>
          </p:cNvPicPr>
          <p:nvPr/>
        </p:nvPicPr>
        <p:blipFill>
          <a:blip r:embed="rId3" cstate="print"/>
          <a:srcRect l="10219" t="16713"/>
          <a:stretch>
            <a:fillRect/>
          </a:stretch>
        </p:blipFill>
        <p:spPr bwMode="auto">
          <a:xfrm>
            <a:off x="4787494" y="152401"/>
            <a:ext cx="4356505" cy="3276600"/>
          </a:xfrm>
          <a:prstGeom prst="rect">
            <a:avLst/>
          </a:prstGeom>
          <a:noFill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1500" y="609600"/>
            <a:ext cx="35814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At some base </a:t>
            </a:r>
            <a:r>
              <a:rPr lang="en-US" sz="2000" dirty="0" smtClean="0">
                <a:solidFill>
                  <a:srgbClr val="000000"/>
                </a:solidFill>
              </a:rPr>
              <a:t>Q</a:t>
            </a:r>
            <a:r>
              <a:rPr lang="en-US" sz="2000" baseline="-25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pQCD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err="1">
                <a:solidFill>
                  <a:srgbClr val="000000"/>
                </a:solidFill>
              </a:rPr>
              <a:t>xq</a:t>
            </a:r>
            <a:r>
              <a:rPr lang="en-US" sz="2000" dirty="0">
                <a:solidFill>
                  <a:srgbClr val="000000"/>
                </a:solidFill>
              </a:rPr>
              <a:t>(x)</a:t>
            </a:r>
            <a:r>
              <a:rPr lang="en-US" sz="2000" dirty="0">
                <a:solidFill>
                  <a:srgbClr val="000000"/>
                </a:solidFill>
                <a:latin typeface="cmsy10" pitchFamily="34" charset="0"/>
              </a:rPr>
              <a:t>/</a:t>
            </a:r>
            <a:r>
              <a:rPr lang="en-US" sz="2000" dirty="0">
                <a:solidFill>
                  <a:srgbClr val="000000"/>
                </a:solidFill>
              </a:rPr>
              <a:t> (1-x)</a:t>
            </a:r>
            <a:r>
              <a:rPr lang="en-US" sz="2000" baseline="30000" dirty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 = 2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NJL: </a:t>
            </a:r>
            <a:r>
              <a:rPr lang="en-US" sz="2000" dirty="0" err="1">
                <a:solidFill>
                  <a:srgbClr val="000000"/>
                </a:solidFill>
              </a:rPr>
              <a:t>xq</a:t>
            </a:r>
            <a:r>
              <a:rPr lang="en-US" sz="2000" dirty="0">
                <a:solidFill>
                  <a:srgbClr val="000000"/>
                </a:solidFill>
              </a:rPr>
              <a:t>(x)</a:t>
            </a:r>
            <a:r>
              <a:rPr lang="en-US" sz="2000" dirty="0">
                <a:solidFill>
                  <a:srgbClr val="000000"/>
                </a:solidFill>
                <a:latin typeface="cmsy10" pitchFamily="34" charset="0"/>
              </a:rPr>
              <a:t>/</a:t>
            </a:r>
            <a:r>
              <a:rPr lang="en-US" sz="2000" dirty="0">
                <a:solidFill>
                  <a:srgbClr val="000000"/>
                </a:solidFill>
              </a:rPr>
              <a:t> (1-x)</a:t>
            </a:r>
            <a:r>
              <a:rPr lang="en-US" sz="2000" baseline="30000" dirty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 = </a:t>
            </a:r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DSE: </a:t>
            </a:r>
            <a:r>
              <a:rPr lang="en-US" sz="2000" dirty="0" err="1">
                <a:solidFill>
                  <a:srgbClr val="000000"/>
                </a:solidFill>
              </a:rPr>
              <a:t>xq</a:t>
            </a:r>
            <a:r>
              <a:rPr lang="en-US" sz="2000" dirty="0">
                <a:solidFill>
                  <a:srgbClr val="000000"/>
                </a:solidFill>
              </a:rPr>
              <a:t>(x)</a:t>
            </a:r>
            <a:r>
              <a:rPr lang="en-US" sz="2000" dirty="0">
                <a:solidFill>
                  <a:srgbClr val="000000"/>
                </a:solidFill>
                <a:latin typeface="cmsy10" pitchFamily="34" charset="0"/>
              </a:rPr>
              <a:t>/</a:t>
            </a:r>
            <a:r>
              <a:rPr lang="en-US" sz="2000" dirty="0">
                <a:solidFill>
                  <a:srgbClr val="000000"/>
                </a:solidFill>
              </a:rPr>
              <a:t> (1-x)</a:t>
            </a:r>
            <a:r>
              <a:rPr lang="en-US" sz="2000" baseline="30000" dirty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msy10" pitchFamily="34" charset="0"/>
              </a:rPr>
              <a:t>¼</a:t>
            </a:r>
            <a:r>
              <a:rPr lang="en-US" sz="2000" dirty="0">
                <a:solidFill>
                  <a:srgbClr val="000000"/>
                </a:solidFill>
              </a:rPr>
              <a:t> 1.9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Evolution </a:t>
            </a:r>
            <a:r>
              <a:rPr lang="en-US" sz="2000" dirty="0">
                <a:solidFill>
                  <a:srgbClr val="000000"/>
                </a:solidFill>
              </a:rPr>
              <a:t>to experimental </a:t>
            </a:r>
            <a:r>
              <a:rPr lang="en-US" sz="2000" dirty="0" smtClean="0">
                <a:solidFill>
                  <a:srgbClr val="000000"/>
                </a:solidFill>
              </a:rPr>
              <a:t>Q </a:t>
            </a:r>
            <a:r>
              <a:rPr lang="en-US" sz="2000" dirty="0">
                <a:solidFill>
                  <a:srgbClr val="000000"/>
                </a:solidFill>
              </a:rPr>
              <a:t>increases </a:t>
            </a:r>
            <a:r>
              <a:rPr lang="en-US" sz="2000" dirty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876300" y="2819400"/>
            <a:ext cx="29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Structureless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pion described by old parameterization </a:t>
            </a:r>
            <a:r>
              <a:rPr lang="en-US" dirty="0" smtClean="0">
                <a:solidFill>
                  <a:srgbClr val="000000"/>
                </a:solidFill>
              </a:rPr>
              <a:t>with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=0.67,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=</a:t>
            </a:r>
            <a:r>
              <a:rPr lang="en-US" dirty="0" smtClean="0">
                <a:solidFill>
                  <a:srgbClr val="000000"/>
                </a:solidFill>
              </a:rPr>
              <a:t>1.13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NJL Model)</a:t>
            </a:r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0" y="3962400"/>
            <a:ext cx="5018088" cy="2362200"/>
            <a:chOff x="2981516" y="3616779"/>
            <a:chExt cx="5914175" cy="2784021"/>
          </a:xfrm>
        </p:grpSpPr>
        <p:grpSp>
          <p:nvGrpSpPr>
            <p:cNvPr id="9" name="Group 91"/>
            <p:cNvGrpSpPr>
              <a:grpSpLocks noChangeAspect="1"/>
            </p:cNvGrpSpPr>
            <p:nvPr/>
          </p:nvGrpSpPr>
          <p:grpSpPr bwMode="auto">
            <a:xfrm>
              <a:off x="2981516" y="3886200"/>
              <a:ext cx="5781484" cy="2514600"/>
              <a:chOff x="2761" y="2880"/>
              <a:chExt cx="2759" cy="1200"/>
            </a:xfrm>
          </p:grpSpPr>
          <p:grpSp>
            <p:nvGrpSpPr>
              <p:cNvPr id="10" name="Group 89"/>
              <p:cNvGrpSpPr>
                <a:grpSpLocks/>
              </p:cNvGrpSpPr>
              <p:nvPr/>
            </p:nvGrpSpPr>
            <p:grpSpPr bwMode="auto">
              <a:xfrm>
                <a:off x="2761" y="2880"/>
                <a:ext cx="1271" cy="1200"/>
                <a:chOff x="2761" y="2880"/>
                <a:chExt cx="1271" cy="1200"/>
              </a:xfrm>
            </p:grpSpPr>
            <p:sp>
              <p:nvSpPr>
                <p:cNvPr id="23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3120" y="3792"/>
                  <a:ext cx="9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120" y="2880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Line 29"/>
                <p:cNvSpPr>
                  <a:spLocks noChangeShapeType="1"/>
                </p:cNvSpPr>
                <p:nvPr/>
              </p:nvSpPr>
              <p:spPr bwMode="auto">
                <a:xfrm>
                  <a:off x="3120" y="321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Line 30"/>
                <p:cNvSpPr>
                  <a:spLocks noChangeShapeType="1"/>
                </p:cNvSpPr>
                <p:nvPr/>
              </p:nvSpPr>
              <p:spPr bwMode="auto">
                <a:xfrm>
                  <a:off x="3696" y="3216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918" y="3120"/>
                  <a:ext cx="174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2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18" y="3703"/>
                  <a:ext cx="174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0</a:t>
                  </a:r>
                </a:p>
              </p:txBody>
            </p:sp>
            <p:sp>
              <p:nvSpPr>
                <p:cNvPr id="2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620" y="3792"/>
                  <a:ext cx="174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3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044" y="3799"/>
                  <a:ext cx="174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0</a:t>
                  </a:r>
                </a:p>
              </p:txBody>
            </p:sp>
            <p:sp>
              <p:nvSpPr>
                <p:cNvPr id="31" name="Text Box 35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86" y="3320"/>
                  <a:ext cx="56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q</a:t>
                  </a:r>
                  <a:r>
                    <a:rPr lang="en-US" sz="1600" baseline="30000">
                      <a:solidFill>
                        <a:srgbClr val="000000"/>
                      </a:solidFill>
                    </a:rPr>
                    <a:t>v</a:t>
                  </a:r>
                  <a:r>
                    <a:rPr lang="en-US" sz="1600" baseline="-25000">
                      <a:solidFill>
                        <a:srgbClr val="000000"/>
                      </a:solidFill>
                      <a:latin typeface="Symbol" pitchFamily="18" charset="2"/>
                    </a:rPr>
                    <a:t>p</a:t>
                  </a:r>
                  <a:r>
                    <a:rPr lang="en-US" sz="1600">
                      <a:solidFill>
                        <a:srgbClr val="000000"/>
                      </a:solidFill>
                    </a:rPr>
                    <a:t>(x,q</a:t>
                  </a:r>
                  <a:r>
                    <a:rPr lang="en-US" sz="1600" baseline="-25000">
                      <a:solidFill>
                        <a:srgbClr val="000000"/>
                      </a:solidFill>
                    </a:rPr>
                    <a:t>0</a:t>
                  </a:r>
                  <a:r>
                    <a:rPr lang="en-US" sz="1600">
                      <a:solidFill>
                        <a:srgbClr val="000000"/>
                      </a:solidFill>
                    </a:rPr>
                    <a:t>)</a:t>
                  </a:r>
                </a:p>
              </p:txBody>
            </p:sp>
            <p:sp>
              <p:nvSpPr>
                <p:cNvPr id="3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302" y="3888"/>
                  <a:ext cx="17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</p:grpSp>
          <p:sp>
            <p:nvSpPr>
              <p:cNvPr id="11" name="AutoShape 61"/>
              <p:cNvSpPr>
                <a:spLocks noChangeArrowheads="1"/>
              </p:cNvSpPr>
              <p:nvPr/>
            </p:nvSpPr>
            <p:spPr bwMode="auto">
              <a:xfrm>
                <a:off x="3709" y="3216"/>
                <a:ext cx="591" cy="500"/>
              </a:xfrm>
              <a:prstGeom prst="leftRightArrow">
                <a:avLst>
                  <a:gd name="adj1" fmla="val 50000"/>
                  <a:gd name="adj2" fmla="val 29403"/>
                </a:avLst>
              </a:prstGeom>
              <a:solidFill>
                <a:srgbClr val="FFFF99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QCD</a:t>
                </a:r>
              </a:p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</a:rPr>
                  <a:t>Evolution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" name="Group 90"/>
              <p:cNvGrpSpPr>
                <a:grpSpLocks/>
              </p:cNvGrpSpPr>
              <p:nvPr/>
            </p:nvGrpSpPr>
            <p:grpSpPr bwMode="auto">
              <a:xfrm>
                <a:off x="4250" y="2880"/>
                <a:ext cx="1270" cy="1200"/>
                <a:chOff x="4250" y="2880"/>
                <a:chExt cx="1270" cy="1200"/>
              </a:xfrm>
            </p:grpSpPr>
            <p:sp>
              <p:nvSpPr>
                <p:cNvPr id="1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4608" y="3792"/>
                  <a:ext cx="9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608" y="2880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406" y="3120"/>
                  <a:ext cx="174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1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4406" y="3703"/>
                  <a:ext cx="174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0</a:t>
                  </a:r>
                </a:p>
              </p:txBody>
            </p:sp>
            <p:sp>
              <p:nvSpPr>
                <p:cNvPr id="1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5108" y="3792"/>
                  <a:ext cx="174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1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532" y="3799"/>
                  <a:ext cx="174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0</a:t>
                  </a:r>
                </a:p>
              </p:txBody>
            </p:sp>
            <p:sp>
              <p:nvSpPr>
                <p:cNvPr id="19" name="Text Box 47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4078" y="3311"/>
                  <a:ext cx="558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xq</a:t>
                  </a:r>
                  <a:r>
                    <a:rPr lang="en-US" sz="1600" baseline="30000">
                      <a:solidFill>
                        <a:srgbClr val="000000"/>
                      </a:solidFill>
                    </a:rPr>
                    <a:t>v</a:t>
                  </a:r>
                  <a:r>
                    <a:rPr lang="en-US" sz="1600" baseline="-25000">
                      <a:solidFill>
                        <a:srgbClr val="000000"/>
                      </a:solidFill>
                      <a:latin typeface="Symbol" pitchFamily="18" charset="2"/>
                    </a:rPr>
                    <a:t>p</a:t>
                  </a:r>
                  <a:r>
                    <a:rPr lang="en-US" sz="1600">
                      <a:solidFill>
                        <a:srgbClr val="000000"/>
                      </a:solidFill>
                    </a:rPr>
                    <a:t>(x,q)</a:t>
                  </a:r>
                </a:p>
              </p:txBody>
            </p:sp>
            <p:sp>
              <p:nvSpPr>
                <p:cNvPr id="2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790" y="3888"/>
                  <a:ext cx="17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21" name="Freeform 51"/>
                <p:cNvSpPr>
                  <a:spLocks/>
                </p:cNvSpPr>
                <p:nvPr/>
              </p:nvSpPr>
              <p:spPr bwMode="auto">
                <a:xfrm>
                  <a:off x="4608" y="3360"/>
                  <a:ext cx="576" cy="432"/>
                </a:xfrm>
                <a:custGeom>
                  <a:avLst/>
                  <a:gdLst/>
                  <a:ahLst/>
                  <a:cxnLst>
                    <a:cxn ang="0">
                      <a:pos x="0" y="352"/>
                    </a:cxn>
                    <a:cxn ang="0">
                      <a:pos x="96" y="160"/>
                    </a:cxn>
                    <a:cxn ang="0">
                      <a:pos x="192" y="16"/>
                    </a:cxn>
                    <a:cxn ang="0">
                      <a:pos x="336" y="64"/>
                    </a:cxn>
                    <a:cxn ang="0">
                      <a:pos x="480" y="208"/>
                    </a:cxn>
                    <a:cxn ang="0">
                      <a:pos x="576" y="352"/>
                    </a:cxn>
                  </a:cxnLst>
                  <a:rect l="0" t="0" r="r" b="b"/>
                  <a:pathLst>
                    <a:path w="576" h="352">
                      <a:moveTo>
                        <a:pt x="0" y="352"/>
                      </a:moveTo>
                      <a:cubicBezTo>
                        <a:pt x="32" y="284"/>
                        <a:pt x="64" y="216"/>
                        <a:pt x="96" y="160"/>
                      </a:cubicBezTo>
                      <a:cubicBezTo>
                        <a:pt x="128" y="104"/>
                        <a:pt x="152" y="32"/>
                        <a:pt x="192" y="16"/>
                      </a:cubicBezTo>
                      <a:cubicBezTo>
                        <a:pt x="232" y="0"/>
                        <a:pt x="288" y="32"/>
                        <a:pt x="336" y="64"/>
                      </a:cubicBezTo>
                      <a:cubicBezTo>
                        <a:pt x="384" y="96"/>
                        <a:pt x="440" y="160"/>
                        <a:pt x="480" y="208"/>
                      </a:cubicBezTo>
                      <a:cubicBezTo>
                        <a:pt x="520" y="256"/>
                        <a:pt x="548" y="304"/>
                        <a:pt x="576" y="352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6933030" y="3616779"/>
            <a:ext cx="1962661" cy="1204912"/>
          </p:xfrm>
          <a:graphic>
            <a:graphicData uri="http://schemas.openxmlformats.org/presentationml/2006/ole">
              <p:oleObj spid="_x0000_s59394" name="Formula" r:id="rId4" imgW="990720" imgH="608400" progId="Equation.Ribbit">
                <p:embed/>
              </p:oleObj>
            </a:graphicData>
          </a:graphic>
        </p:graphicFrame>
      </p:grpSp>
      <p:pic>
        <p:nvPicPr>
          <p:cNvPr id="36" name="Picture 35" descr="C:\work_area\text\talk\dy-pion\conway_plot.png"/>
          <p:cNvPicPr>
            <a:picLocks noChangeAspect="1" noChangeArrowheads="1"/>
          </p:cNvPicPr>
          <p:nvPr/>
        </p:nvPicPr>
        <p:blipFill>
          <a:blip r:embed="rId5" cstate="print"/>
          <a:srcRect l="10001" t="9320" r="8000" b="11082"/>
          <a:stretch>
            <a:fillRect/>
          </a:stretch>
        </p:blipFill>
        <p:spPr bwMode="auto">
          <a:xfrm>
            <a:off x="5932012" y="4114800"/>
            <a:ext cx="2605286" cy="2509864"/>
          </a:xfrm>
          <a:prstGeom prst="rect">
            <a:avLst/>
          </a:prstGeom>
          <a:noFill/>
        </p:spPr>
      </p:pic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work_area\text\talk\dy-pion\kfactorpp.png"/>
          <p:cNvPicPr>
            <a:picLocks noChangeAspect="1" noChangeArrowheads="1"/>
          </p:cNvPicPr>
          <p:nvPr/>
        </p:nvPicPr>
        <p:blipFill>
          <a:blip r:embed="rId3" cstate="print"/>
          <a:srcRect l="9599" t="8862" r="10400" b="10474"/>
          <a:stretch>
            <a:fillRect/>
          </a:stretch>
        </p:blipFill>
        <p:spPr bwMode="auto">
          <a:xfrm>
            <a:off x="2362200" y="2895600"/>
            <a:ext cx="2819400" cy="28221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Could it be a problem with the treatment of the raw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5181600"/>
          </a:xfrm>
        </p:spPr>
        <p:txBody>
          <a:bodyPr/>
          <a:lstStyle/>
          <a:p>
            <a:pPr marL="169863" indent="-169863"/>
            <a:r>
              <a:rPr lang="en-US" dirty="0" smtClean="0"/>
              <a:t>More flexible parameterization (Hecht </a:t>
            </a:r>
            <a:r>
              <a:rPr lang="en-US" i="1" dirty="0" smtClean="0"/>
              <a:t>et al.)</a:t>
            </a:r>
          </a:p>
          <a:p>
            <a:pPr marL="169863" indent="-169863"/>
            <a:r>
              <a:rPr lang="en-US" dirty="0" smtClean="0"/>
              <a:t>Modern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</a:t>
            </a:r>
            <a:r>
              <a:rPr lang="en-US" sz="2400" dirty="0" smtClean="0"/>
              <a:t> </a:t>
            </a:r>
            <a:r>
              <a:rPr lang="en-US" dirty="0" smtClean="0"/>
              <a:t>PDF w/nuclear corrections</a:t>
            </a:r>
          </a:p>
          <a:p>
            <a:pPr marL="169863" indent="-169863"/>
            <a:r>
              <a:rPr lang="en-US" dirty="0" smtClean="0"/>
              <a:t>Inclusion of NLO terms rather than K-Factor</a:t>
            </a:r>
          </a:p>
          <a:p>
            <a:pPr marL="569913" lvl="1" indent="-169863"/>
            <a:r>
              <a:rPr lang="en-US" dirty="0" smtClean="0"/>
              <a:t>Look at 800 GeV </a:t>
            </a:r>
            <a:r>
              <a:rPr lang="en-US" i="1" dirty="0" smtClean="0">
                <a:solidFill>
                  <a:srgbClr val="7030A0"/>
                </a:solidFill>
              </a:rPr>
              <a:t>proton-proton</a:t>
            </a:r>
            <a:r>
              <a:rPr lang="en-US" dirty="0" smtClean="0"/>
              <a:t> Drell-Yan:</a:t>
            </a:r>
          </a:p>
          <a:p>
            <a:pPr marL="169863" indent="-169863"/>
            <a:endParaRPr lang="en-US" dirty="0" smtClean="0"/>
          </a:p>
          <a:p>
            <a:pPr marL="169863" indent="-169863"/>
            <a:endParaRPr lang="en-US" dirty="0" smtClean="0"/>
          </a:p>
          <a:p>
            <a:pPr marL="169863" indent="-169863"/>
            <a:endParaRPr lang="en-US" dirty="0" smtClean="0"/>
          </a:p>
          <a:p>
            <a:pPr marL="169863" indent="-169863"/>
            <a:endParaRPr lang="en-US" dirty="0" smtClean="0"/>
          </a:p>
          <a:p>
            <a:pPr marL="169863" indent="-169863"/>
            <a:endParaRPr lang="en-US" dirty="0" smtClean="0"/>
          </a:p>
          <a:p>
            <a:pPr marL="169863" indent="-169863"/>
            <a:endParaRPr lang="en-US" dirty="0" smtClean="0"/>
          </a:p>
          <a:p>
            <a:pPr marL="169863" indent="-169863"/>
            <a:endParaRPr lang="en-US" dirty="0" smtClean="0"/>
          </a:p>
          <a:p>
            <a:pPr marL="169863" indent="-169863"/>
            <a:endParaRPr lang="en-US" dirty="0" smtClean="0"/>
          </a:p>
          <a:p>
            <a:pPr marL="169863" indent="-169863"/>
            <a:r>
              <a:rPr lang="en-US" dirty="0" smtClean="0"/>
              <a:t>Higher twist terms?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79" descr="txp_fig.b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838201"/>
            <a:ext cx="3317875" cy="116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33" descr="C:\work_area\text\talk\dy-pion\conwaypd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057400"/>
            <a:ext cx="3161063" cy="3159296"/>
          </a:xfrm>
          <a:prstGeom prst="rect">
            <a:avLst/>
          </a:prstGeom>
          <a:noFill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 rot="19041713">
            <a:off x="239159" y="3623986"/>
            <a:ext cx="228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Proton-proton</a:t>
            </a:r>
            <a:r>
              <a:rPr lang="en-US" dirty="0">
                <a:solidFill>
                  <a:srgbClr val="FF0000"/>
                </a:solidFill>
              </a:rPr>
              <a:t> K-factor is not constant at high 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baseline="-25000" dirty="0" err="1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 (high 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baseline="-25000" dirty="0" err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)!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of Drell-Yan Data in NLO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500" y="990600"/>
            <a:ext cx="434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 of valence quarks [defines normalization on q</a:t>
            </a:r>
            <a:r>
              <a: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20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(x)]: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momentum conservation: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Gluon content determined from other data (NA3/10 and WA80 direct photon)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4" descr="txp_fig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1676400"/>
            <a:ext cx="18288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7" descr="txp_fig.b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" y="5029200"/>
            <a:ext cx="3124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8" descr="C:\work_area\text\talk\dy-pion\conway_plot.png"/>
          <p:cNvPicPr>
            <a:picLocks noChangeAspect="1" noChangeArrowheads="1"/>
          </p:cNvPicPr>
          <p:nvPr/>
        </p:nvPicPr>
        <p:blipFill>
          <a:blip r:embed="rId8" cstate="print"/>
          <a:srcRect l="10001" t="9320" r="8000" b="11082"/>
          <a:stretch>
            <a:fillRect/>
          </a:stretch>
        </p:blipFill>
        <p:spPr bwMode="auto">
          <a:xfrm>
            <a:off x="5257800" y="2895600"/>
            <a:ext cx="3163881" cy="3048000"/>
          </a:xfrm>
          <a:prstGeom prst="rect">
            <a:avLst/>
          </a:prstGeom>
          <a:noFill/>
        </p:spPr>
      </p:pic>
      <p:pic>
        <p:nvPicPr>
          <p:cNvPr id="10" name="Picture 27" descr="txp_fig.b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7" y="2819400"/>
            <a:ext cx="39338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5257800" y="1905000"/>
          <a:ext cx="2987675" cy="828675"/>
        </p:xfrm>
        <a:graphic>
          <a:graphicData uri="http://schemas.openxmlformats.org/presentationml/2006/ole">
            <p:oleObj spid="_x0000_s80898" name="Formula" r:id="rId10" imgW="1508760" imgH="417960" progId="Equation.Ribbit">
              <p:embed/>
            </p:oleObj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72000" y="9144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 quark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parameterization from fits to </a:t>
            </a:r>
            <a:r>
              <a:rPr kumimoji="0" lang="el-G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l-G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Drell-Yan data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114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Even with new freedom from parameterization, curve does not change.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Weak higher twist effects.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Data do NOT prefer convex-up shape at high-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as required by DSE analysis!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But this is not the end of the story!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979863" y="685800"/>
            <a:ext cx="5164137" cy="5160962"/>
            <a:chOff x="2411" y="541"/>
            <a:chExt cx="3253" cy="3251"/>
          </a:xfrm>
        </p:grpSpPr>
        <p:pic>
          <p:nvPicPr>
            <p:cNvPr id="7" name="Picture 14" descr="C:\work_area\text\talk\dy-pion\our_dse_fi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11" y="541"/>
              <a:ext cx="3253" cy="3251"/>
            </a:xfrm>
            <a:prstGeom prst="rect">
              <a:avLst/>
            </a:prstGeom>
            <a:noFill/>
          </p:spPr>
        </p:pic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3206" y="936"/>
              <a:ext cx="2296" cy="1714"/>
              <a:chOff x="3206" y="936"/>
              <a:chExt cx="2296" cy="1714"/>
            </a:xfrm>
          </p:grpSpPr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3206" y="2016"/>
                <a:ext cx="1450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New fit to </a:t>
                </a:r>
              </a:p>
              <a:p>
                <a:pPr algn="ctr"/>
                <a:r>
                  <a:rPr lang="en-US" sz="2000" dirty="0" err="1">
                    <a:solidFill>
                      <a:srgbClr val="000000"/>
                    </a:solidFill>
                    <a:latin typeface="Symbol" pitchFamily="18" charset="2"/>
                  </a:rPr>
                  <a:t>s</a:t>
                </a:r>
                <a:r>
                  <a:rPr lang="en-US" sz="2000" baseline="30000" dirty="0" err="1">
                    <a:solidFill>
                      <a:srgbClr val="000000"/>
                    </a:solidFill>
                  </a:rPr>
                  <a:t>DY</a:t>
                </a:r>
                <a:r>
                  <a:rPr lang="en-US" sz="2000" dirty="0">
                    <a:solidFill>
                      <a:srgbClr val="000000"/>
                    </a:solidFill>
                  </a:rPr>
                  <a:t> data </a:t>
                </a:r>
              </a:p>
              <a:p>
                <a:pPr algn="ctr"/>
                <a:r>
                  <a:rPr lang="en-US" sz="2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(not to these points)</a:t>
                </a:r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 flipV="1">
                <a:off x="4272" y="192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4742" y="936"/>
                <a:ext cx="7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Conway fit</a:t>
                </a:r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 flipH="1">
                <a:off x="4512" y="1056"/>
                <a:ext cx="288" cy="48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Soft Gluon </a:t>
            </a:r>
            <a:r>
              <a:rPr lang="en-US" dirty="0" err="1" smtClean="0"/>
              <a:t>Resummation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6858000" cy="3535363"/>
          </a:xfrm>
        </p:spPr>
        <p:txBody>
          <a:bodyPr/>
          <a:lstStyle/>
          <a:p>
            <a:r>
              <a:rPr lang="el-GR" dirty="0" smtClean="0">
                <a:solidFill>
                  <a:srgbClr val="007E00"/>
                </a:solidFill>
                <a:latin typeface="Calibri"/>
                <a:cs typeface="Calibri"/>
              </a:rPr>
              <a:t>ω</a:t>
            </a:r>
            <a:r>
              <a:rPr lang="en-US" baseline="-25000" dirty="0" err="1" smtClean="0">
                <a:solidFill>
                  <a:srgbClr val="007E00"/>
                </a:solidFill>
                <a:latin typeface="Calibri"/>
                <a:cs typeface="Calibri"/>
              </a:rPr>
              <a:t>ab</a:t>
            </a:r>
            <a:r>
              <a:rPr lang="en-US" dirty="0" smtClean="0">
                <a:solidFill>
                  <a:srgbClr val="007E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is hard scattering function</a:t>
            </a:r>
          </a:p>
          <a:p>
            <a:r>
              <a:rPr lang="en-US" dirty="0" err="1" smtClean="0">
                <a:latin typeface="Calibri"/>
                <a:cs typeface="Calibri"/>
              </a:rPr>
              <a:t>Resum</a:t>
            </a:r>
            <a:r>
              <a:rPr lang="en-US" dirty="0" smtClean="0">
                <a:latin typeface="Calibri"/>
                <a:cs typeface="Calibri"/>
              </a:rPr>
              <a:t> large logarithmic “soft” gluon contributions which arise as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Accomplished with combined </a:t>
            </a:r>
            <a:r>
              <a:rPr lang="en-US" dirty="0" err="1" smtClean="0">
                <a:latin typeface="Calibri"/>
                <a:cs typeface="Calibri"/>
              </a:rPr>
              <a:t>Mellin</a:t>
            </a:r>
            <a:r>
              <a:rPr lang="en-US" dirty="0" smtClean="0">
                <a:latin typeface="Calibri"/>
                <a:cs typeface="Calibri"/>
              </a:rPr>
              <a:t> and Fourier transform of the cross section</a:t>
            </a:r>
          </a:p>
          <a:p>
            <a:pPr lvl="1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Aicher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Schäfer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 err="1" smtClean="0">
                <a:solidFill>
                  <a:srgbClr val="C00000"/>
                </a:solidFill>
              </a:rPr>
              <a:t>Vogelsang</a:t>
            </a:r>
            <a:r>
              <a:rPr lang="en-US" dirty="0" smtClean="0">
                <a:solidFill>
                  <a:srgbClr val="C00000"/>
                </a:solidFill>
              </a:rPr>
              <a:t>, arXiv:1009.2481</a:t>
            </a:r>
          </a:p>
          <a:p>
            <a:r>
              <a:rPr lang="en-US" dirty="0" smtClean="0"/>
              <a:t>Refit of pion Drell-Yan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1000" y="990600"/>
          <a:ext cx="5491163" cy="1319023"/>
        </p:xfrm>
        <a:graphic>
          <a:graphicData uri="http://schemas.openxmlformats.org/presentationml/2006/ole">
            <p:oleObj spid="_x0000_s60418" name="Formula" r:id="rId7" imgW="2928960" imgH="702360" progId="Equation.Ribbit">
              <p:embed/>
            </p:oleObj>
          </a:graphicData>
        </a:graphic>
      </p:graphicFrame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6629400" y="228600"/>
            <a:ext cx="2111375" cy="1447800"/>
            <a:chOff x="483" y="953"/>
            <a:chExt cx="1906" cy="1050"/>
          </a:xfrm>
        </p:grpSpPr>
        <p:pic>
          <p:nvPicPr>
            <p:cNvPr id="8" name="Picture 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22" y="1664"/>
              <a:ext cx="267" cy="1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06" y="1074"/>
              <a:ext cx="267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483" y="953"/>
              <a:ext cx="1890" cy="1050"/>
              <a:chOff x="483" y="953"/>
              <a:chExt cx="1890" cy="1050"/>
            </a:xfrm>
          </p:grpSpPr>
          <p:grpSp>
            <p:nvGrpSpPr>
              <p:cNvPr id="13" name="Group 8"/>
              <p:cNvGrpSpPr>
                <a:grpSpLocks noChangeAspect="1"/>
              </p:cNvGrpSpPr>
              <p:nvPr/>
            </p:nvGrpSpPr>
            <p:grpSpPr bwMode="auto">
              <a:xfrm>
                <a:off x="1203" y="1362"/>
                <a:ext cx="464" cy="239"/>
                <a:chOff x="2707" y="2966"/>
                <a:chExt cx="864" cy="672"/>
              </a:xfrm>
            </p:grpSpPr>
            <p:sp>
              <p:nvSpPr>
                <p:cNvPr id="26" name="Freeform 9"/>
                <p:cNvSpPr>
                  <a:spLocks noChangeAspect="1"/>
                </p:cNvSpPr>
                <p:nvPr/>
              </p:nvSpPr>
              <p:spPr bwMode="auto">
                <a:xfrm>
                  <a:off x="3053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0"/>
                <p:cNvSpPr>
                  <a:spLocks noChangeAspect="1"/>
                </p:cNvSpPr>
                <p:nvPr/>
              </p:nvSpPr>
              <p:spPr bwMode="auto">
                <a:xfrm>
                  <a:off x="3225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1"/>
                <p:cNvSpPr>
                  <a:spLocks noChangeAspect="1"/>
                </p:cNvSpPr>
                <p:nvPr/>
              </p:nvSpPr>
              <p:spPr bwMode="auto">
                <a:xfrm>
                  <a:off x="3398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2"/>
                <p:cNvSpPr>
                  <a:spLocks noChangeAspect="1"/>
                </p:cNvSpPr>
                <p:nvPr/>
              </p:nvSpPr>
              <p:spPr bwMode="auto">
                <a:xfrm>
                  <a:off x="2880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3"/>
                <p:cNvSpPr>
                  <a:spLocks noChangeAspect="1"/>
                </p:cNvSpPr>
                <p:nvPr/>
              </p:nvSpPr>
              <p:spPr bwMode="auto">
                <a:xfrm>
                  <a:off x="2707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4"/>
              <p:cNvGrpSpPr>
                <a:grpSpLocks noChangeAspect="1"/>
              </p:cNvGrpSpPr>
              <p:nvPr/>
            </p:nvGrpSpPr>
            <p:grpSpPr bwMode="auto">
              <a:xfrm>
                <a:off x="1659" y="969"/>
                <a:ext cx="709" cy="517"/>
                <a:chOff x="3818" y="1354"/>
                <a:chExt cx="1246" cy="432"/>
              </a:xfrm>
            </p:grpSpPr>
            <p:sp>
              <p:nvSpPr>
                <p:cNvPr id="24" name="Line 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Line 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7"/>
              <p:cNvGrpSpPr>
                <a:grpSpLocks noChangeAspect="1"/>
              </p:cNvGrpSpPr>
              <p:nvPr/>
            </p:nvGrpSpPr>
            <p:grpSpPr bwMode="auto">
              <a:xfrm flipV="1">
                <a:off x="1662" y="1486"/>
                <a:ext cx="711" cy="517"/>
                <a:chOff x="3818" y="1354"/>
                <a:chExt cx="1246" cy="432"/>
              </a:xfrm>
            </p:grpSpPr>
            <p:sp>
              <p:nvSpPr>
                <p:cNvPr id="22" name="Line 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Line 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0"/>
              <p:cNvGrpSpPr>
                <a:grpSpLocks noChangeAspect="1"/>
              </p:cNvGrpSpPr>
              <p:nvPr/>
            </p:nvGrpSpPr>
            <p:grpSpPr bwMode="auto">
              <a:xfrm flipH="1">
                <a:off x="488" y="953"/>
                <a:ext cx="709" cy="517"/>
                <a:chOff x="3818" y="1354"/>
                <a:chExt cx="1246" cy="432"/>
              </a:xfrm>
            </p:grpSpPr>
            <p:sp>
              <p:nvSpPr>
                <p:cNvPr id="20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 type="arrow" w="med" len="med"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Line 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3"/>
              <p:cNvGrpSpPr>
                <a:grpSpLocks noChangeAspect="1"/>
              </p:cNvGrpSpPr>
              <p:nvPr/>
            </p:nvGrpSpPr>
            <p:grpSpPr bwMode="auto">
              <a:xfrm flipH="1" flipV="1">
                <a:off x="483" y="1470"/>
                <a:ext cx="711" cy="517"/>
                <a:chOff x="3818" y="1354"/>
                <a:chExt cx="1246" cy="432"/>
              </a:xfrm>
            </p:grpSpPr>
            <p:sp>
              <p:nvSpPr>
                <p:cNvPr id="18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pic>
          <p:nvPicPr>
            <p:cNvPr id="11" name="Picture 2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8" y="1657"/>
              <a:ext cx="114" cy="2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2" y="1091"/>
              <a:ext cx="114" cy="1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838200" y="3429000"/>
          <a:ext cx="2595563" cy="814387"/>
        </p:xfrm>
        <a:graphic>
          <a:graphicData uri="http://schemas.openxmlformats.org/presentationml/2006/ole">
            <p:oleObj spid="_x0000_s60419" name="Formula" r:id="rId12" imgW="1309680" imgH="411480" progId="Equation.Ribbit">
              <p:embed/>
            </p:oleObj>
          </a:graphicData>
        </a:graphic>
      </p:graphicFrame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685800"/>
          </a:xfrm>
        </p:spPr>
        <p:txBody>
          <a:bodyPr/>
          <a:lstStyle/>
          <a:p>
            <a:r>
              <a:rPr lang="en-US" dirty="0" smtClean="0"/>
              <a:t>Soft Gluon </a:t>
            </a:r>
            <a:r>
              <a:rPr lang="en-US" dirty="0" err="1" smtClean="0"/>
              <a:t>Resummation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4853" r="6184" b="28555"/>
          <a:stretch>
            <a:fillRect/>
          </a:stretch>
        </p:blipFill>
        <p:spPr bwMode="auto">
          <a:xfrm>
            <a:off x="8021" y="685800"/>
            <a:ext cx="48527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19200" y="4572000"/>
            <a:ext cx="2971800" cy="609600"/>
          </a:xfrm>
        </p:spPr>
        <p:txBody>
          <a:bodyPr/>
          <a:lstStyle/>
          <a:p>
            <a:pPr algn="ctr">
              <a:buNone/>
            </a:pPr>
            <a:r>
              <a:rPr lang="el-GR" sz="2800" b="1" dirty="0" smtClean="0">
                <a:solidFill>
                  <a:srgbClr val="C00000"/>
                </a:solidFill>
                <a:latin typeface="Calibri"/>
                <a:cs typeface="Calibri"/>
              </a:rPr>
              <a:t>β</a:t>
            </a:r>
            <a:r>
              <a:rPr lang="en-US" sz="2800" b="1" dirty="0" smtClean="0">
                <a:solidFill>
                  <a:srgbClr val="C00000"/>
                </a:solidFill>
                <a:latin typeface="Calibri"/>
                <a:cs typeface="Calibri"/>
              </a:rPr>
              <a:t> = 2.03 ±0.06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 l="5970" r="10448" b="11619"/>
          <a:stretch>
            <a:fillRect/>
          </a:stretch>
        </p:blipFill>
        <p:spPr bwMode="auto">
          <a:xfrm>
            <a:off x="4572000" y="152399"/>
            <a:ext cx="4572000" cy="604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8600" y="4114800"/>
          <a:ext cx="4782022" cy="457200"/>
        </p:xfrm>
        <a:graphic>
          <a:graphicData uri="http://schemas.openxmlformats.org/presentationml/2006/ole">
            <p:oleObj spid="_x0000_s61442" name="Formula" r:id="rId5" imgW="2197440" imgH="219960" progId="Equation.Ribbit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541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QCD and Dyson-Schwinger survive!</a:t>
            </a:r>
          </a:p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pQCD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err="1" smtClean="0">
                <a:solidFill>
                  <a:srgbClr val="000000"/>
                </a:solidFill>
              </a:rPr>
              <a:t>xq</a:t>
            </a:r>
            <a:r>
              <a:rPr lang="en-US" dirty="0" smtClean="0">
                <a:solidFill>
                  <a:srgbClr val="000000"/>
                </a:solidFill>
              </a:rPr>
              <a:t>(x)</a:t>
            </a:r>
            <a:r>
              <a:rPr lang="en-US" dirty="0" smtClean="0">
                <a:solidFill>
                  <a:srgbClr val="000000"/>
                </a:solidFill>
                <a:latin typeface="cmsy10" pitchFamily="34" charset="0"/>
              </a:rPr>
              <a:t>/</a:t>
            </a:r>
            <a:r>
              <a:rPr lang="en-US" dirty="0" smtClean="0">
                <a:solidFill>
                  <a:srgbClr val="000000"/>
                </a:solidFill>
              </a:rPr>
              <a:t> (1-x)</a:t>
            </a:r>
            <a:r>
              <a:rPr lang="en-US" baseline="30000" dirty="0" smtClean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 = 2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DSE: </a:t>
            </a:r>
            <a:r>
              <a:rPr lang="en-US" dirty="0" err="1" smtClean="0">
                <a:solidFill>
                  <a:srgbClr val="000000"/>
                </a:solidFill>
              </a:rPr>
              <a:t>xq</a:t>
            </a:r>
            <a:r>
              <a:rPr lang="en-US" dirty="0" smtClean="0">
                <a:solidFill>
                  <a:srgbClr val="000000"/>
                </a:solidFill>
              </a:rPr>
              <a:t>(x)</a:t>
            </a:r>
            <a:r>
              <a:rPr lang="en-US" dirty="0" smtClean="0">
                <a:solidFill>
                  <a:srgbClr val="000000"/>
                </a:solidFill>
                <a:latin typeface="cmsy10" pitchFamily="34" charset="0"/>
              </a:rPr>
              <a:t>/</a:t>
            </a:r>
            <a:r>
              <a:rPr lang="en-US" dirty="0" smtClean="0">
                <a:solidFill>
                  <a:srgbClr val="000000"/>
                </a:solidFill>
              </a:rPr>
              <a:t> (1-x)</a:t>
            </a:r>
            <a:r>
              <a:rPr lang="en-US" baseline="30000" dirty="0" smtClean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msy10" pitchFamily="34" charset="0"/>
              </a:rPr>
              <a:t>¼</a:t>
            </a:r>
            <a:r>
              <a:rPr lang="en-US" dirty="0" smtClean="0">
                <a:solidFill>
                  <a:srgbClr val="000000"/>
                </a:solidFill>
              </a:rPr>
              <a:t> 1.9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K/</a:t>
            </a:r>
            <a:r>
              <a:rPr lang="el-GR" dirty="0" smtClean="0"/>
              <a:t>π</a:t>
            </a:r>
            <a:r>
              <a:rPr lang="en-US" dirty="0" smtClean="0"/>
              <a:t> Drell-Yan Ratios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200400" y="457200"/>
            <a:ext cx="5803997" cy="4232071"/>
            <a:chOff x="1524000" y="949529"/>
            <a:chExt cx="6800850" cy="4958941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949529"/>
              <a:ext cx="6572250" cy="4958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426136" y="3311988"/>
              <a:ext cx="429751" cy="23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4267200" y="4572000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A. </a:t>
            </a:r>
            <a:r>
              <a:rPr lang="en-US" dirty="0" err="1" smtClean="0">
                <a:solidFill>
                  <a:srgbClr val="000000"/>
                </a:solidFill>
              </a:rPr>
              <a:t>Bashir</a:t>
            </a:r>
            <a:r>
              <a:rPr lang="en-US" dirty="0" smtClean="0">
                <a:solidFill>
                  <a:srgbClr val="000000"/>
                </a:solidFill>
              </a:rPr>
              <a:t>, T. Nguyen, C.D. Roberts and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P.C. Tandy, in preparation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Data: </a:t>
            </a:r>
            <a:r>
              <a:rPr lang="en-US" dirty="0" err="1" smtClean="0">
                <a:solidFill>
                  <a:srgbClr val="000000"/>
                </a:solidFill>
              </a:rPr>
              <a:t>Badier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et al.</a:t>
            </a:r>
            <a:r>
              <a:rPr lang="en-US" dirty="0" smtClean="0">
                <a:solidFill>
                  <a:srgbClr val="000000"/>
                </a:solidFill>
              </a:rPr>
              <a:t> Phys. </a:t>
            </a:r>
            <a:r>
              <a:rPr lang="en-US" dirty="0" err="1" smtClean="0">
                <a:solidFill>
                  <a:srgbClr val="000000"/>
                </a:solidFill>
              </a:rPr>
              <a:t>Lett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b="1" dirty="0" smtClean="0">
                <a:solidFill>
                  <a:srgbClr val="000000"/>
                </a:solidFill>
              </a:rPr>
              <a:t>B93 </a:t>
            </a:r>
            <a:r>
              <a:rPr lang="en-US" dirty="0" smtClean="0">
                <a:solidFill>
                  <a:srgbClr val="000000"/>
                </a:solidFill>
              </a:rPr>
              <a:t>354 (1980)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3276600" cy="4038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More recent developments:</a:t>
            </a:r>
          </a:p>
          <a:p>
            <a:r>
              <a:rPr lang="en-US" dirty="0" smtClean="0"/>
              <a:t>Predictions of the K/p Drell-Yan ratio based on Bethe-</a:t>
            </a:r>
            <a:r>
              <a:rPr lang="en-US" dirty="0" err="1" smtClean="0"/>
              <a:t>Salpeter</a:t>
            </a:r>
            <a:r>
              <a:rPr lang="en-US" dirty="0" smtClean="0"/>
              <a:t> Equations (BSE)</a:t>
            </a:r>
          </a:p>
          <a:p>
            <a:endParaRPr lang="en-US" dirty="0" smtClean="0"/>
          </a:p>
          <a:p>
            <a:r>
              <a:rPr lang="en-US" dirty="0" smtClean="0"/>
              <a:t>Can we get a Kaon beam to test this high-x</a:t>
            </a:r>
            <a:r>
              <a:rPr lang="en-US" baseline="-25000" dirty="0" smtClean="0"/>
              <a:t>Bj</a:t>
            </a:r>
            <a:r>
              <a:rPr lang="en-US" dirty="0" smtClean="0"/>
              <a:t> structure of the Kaon?</a:t>
            </a:r>
          </a:p>
          <a:p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291263" y="3276600"/>
            <a:ext cx="4852737" cy="3352800"/>
            <a:chOff x="6324600" y="3505200"/>
            <a:chExt cx="4852737" cy="33528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4853" r="6184" b="28555"/>
            <a:stretch>
              <a:fillRect/>
            </a:stretch>
          </p:blipFill>
          <p:spPr bwMode="auto">
            <a:xfrm>
              <a:off x="6324600" y="3505200"/>
              <a:ext cx="4852737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7391400" y="5648980"/>
              <a:ext cx="2286000" cy="52322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0" lvl="1" algn="ctr">
                <a:buNone/>
              </a:pPr>
              <a:r>
                <a:rPr lang="en-US" sz="1400" dirty="0" err="1" smtClean="0">
                  <a:solidFill>
                    <a:srgbClr val="000000"/>
                  </a:solidFill>
                </a:rPr>
                <a:t>Aicher</a:t>
              </a:r>
              <a:r>
                <a:rPr lang="en-US" sz="1400" dirty="0" smtClean="0">
                  <a:solidFill>
                    <a:srgbClr val="000000"/>
                  </a:solidFill>
                </a:rPr>
                <a:t>,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Schäfer</a:t>
              </a:r>
              <a:r>
                <a:rPr lang="en-US" sz="1400" dirty="0" smtClean="0">
                  <a:solidFill>
                    <a:srgbClr val="000000"/>
                  </a:solidFill>
                </a:rPr>
                <a:t> and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Vogelsang</a:t>
              </a:r>
              <a:r>
                <a:rPr lang="en-US" sz="1400" dirty="0" smtClean="0">
                  <a:solidFill>
                    <a:srgbClr val="000000"/>
                  </a:solidFill>
                </a:rPr>
                <a:t>, arXiv:1009.2481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63976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6096000" cy="2286000"/>
          </a:xfrm>
        </p:spPr>
        <p:txBody>
          <a:bodyPr/>
          <a:lstStyle/>
          <a:p>
            <a:r>
              <a:rPr lang="en-US" dirty="0" smtClean="0"/>
              <a:t>Large x</a:t>
            </a:r>
            <a:r>
              <a:rPr lang="en-US" baseline="-25000" dirty="0" smtClean="0"/>
              <a:t>Bj</a:t>
            </a:r>
            <a:r>
              <a:rPr lang="en-US" dirty="0" smtClean="0"/>
              <a:t> structure of the pion is interesting and relevant</a:t>
            </a:r>
          </a:p>
          <a:p>
            <a:pPr lvl="1"/>
            <a:r>
              <a:rPr lang="en-US" sz="1600" dirty="0" smtClean="0"/>
              <a:t>Pion cloud &amp; antiquark flavor asymmetry</a:t>
            </a:r>
          </a:p>
          <a:p>
            <a:pPr lvl="1"/>
            <a:r>
              <a:rPr lang="en-US" sz="1600" dirty="0" smtClean="0"/>
              <a:t>Nuclear Binding</a:t>
            </a:r>
          </a:p>
          <a:p>
            <a:pPr lvl="1"/>
            <a:r>
              <a:rPr lang="en-US" sz="1600" dirty="0" smtClean="0"/>
              <a:t>Simple QCD state &amp; Goldstone Boson</a:t>
            </a:r>
          </a:p>
          <a:p>
            <a:r>
              <a:rPr lang="en-US" dirty="0" smtClean="0"/>
              <a:t>Even with NLO fit and modern parton distributions, pion did not agree with </a:t>
            </a:r>
            <a:r>
              <a:rPr lang="en-US" dirty="0" err="1" smtClean="0"/>
              <a:t>pQCD</a:t>
            </a:r>
            <a:r>
              <a:rPr lang="en-US" dirty="0" smtClean="0"/>
              <a:t> and Dyson-Schwinger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32766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Soft Gluon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Resummation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saves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the day!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Calibri" pitchFamily="34" charset="0"/>
              <a:buChar char="–"/>
            </a:pPr>
            <a:r>
              <a:rPr lang="en-US" sz="2000" kern="0" baseline="0" dirty="0" smtClean="0">
                <a:solidFill>
                  <a:srgbClr val="C00000"/>
                </a:solidFill>
              </a:rPr>
              <a:t>What</a:t>
            </a:r>
            <a:r>
              <a:rPr lang="en-US" sz="2000" kern="0" dirty="0" smtClean="0">
                <a:solidFill>
                  <a:srgbClr val="C00000"/>
                </a:solidFill>
              </a:rPr>
              <a:t> does this mean for other large-x</a:t>
            </a:r>
            <a:r>
              <a:rPr lang="en-US" sz="2000" kern="0" baseline="-25000" dirty="0" smtClean="0">
                <a:solidFill>
                  <a:srgbClr val="C00000"/>
                </a:solidFill>
              </a:rPr>
              <a:t>Bj</a:t>
            </a:r>
            <a:r>
              <a:rPr lang="en-US" sz="2000" kern="0" dirty="0" smtClean="0">
                <a:solidFill>
                  <a:srgbClr val="C00000"/>
                </a:solidFill>
              </a:rPr>
              <a:t> Drell-Yan data?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Additional Bethe-</a:t>
            </a:r>
            <a:r>
              <a:rPr lang="en-US" sz="2000" kern="0" dirty="0" err="1" smtClean="0">
                <a:solidFill>
                  <a:srgbClr val="000000"/>
                </a:solidFill>
              </a:rPr>
              <a:t>Salpeter</a:t>
            </a:r>
            <a:r>
              <a:rPr lang="en-US" sz="2000" kern="0" dirty="0" smtClean="0">
                <a:solidFill>
                  <a:srgbClr val="000000"/>
                </a:solidFill>
              </a:rPr>
              <a:t> predictions to check in </a:t>
            </a:r>
            <a:r>
              <a:rPr lang="el-GR" sz="2000" kern="0" dirty="0" smtClean="0">
                <a:solidFill>
                  <a:srgbClr val="000000"/>
                </a:solidFill>
              </a:rPr>
              <a:t>π</a:t>
            </a:r>
            <a:r>
              <a:rPr lang="en-US" sz="2000" kern="0" dirty="0" smtClean="0">
                <a:solidFill>
                  <a:srgbClr val="000000"/>
                </a:solidFill>
              </a:rPr>
              <a:t>/K Drell-Yan ratio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152400" y="5865167"/>
            <a:ext cx="4419599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This work is supported in part by the U.S. Department of Energy, Office of Nuclear Physics, under Contract No. DE-AC02-06CH11357.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457200"/>
          </a:xfrm>
        </p:spPr>
        <p:txBody>
          <a:bodyPr/>
          <a:lstStyle/>
          <a:p>
            <a:r>
              <a:rPr lang="en-US" dirty="0" smtClean="0"/>
              <a:t>Why are should you be interested in the pion?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5105400" cy="1219200"/>
          </a:xfrm>
        </p:spPr>
        <p:txBody>
          <a:bodyPr/>
          <a:lstStyle/>
          <a:p>
            <a:pPr marL="227013" indent="-227013">
              <a:buFontTx/>
              <a:buAutoNum type="arabicPeriod"/>
            </a:pPr>
            <a:r>
              <a:rPr lang="en-US" dirty="0" smtClean="0"/>
              <a:t>Explains quark asymmetry in nucleon sea.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0668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Meson Cloud in the nucleon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Sullivan process in DIS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|p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</a:t>
            </a:r>
            <a:r>
              <a:rPr lang="en-US" dirty="0" smtClean="0">
                <a:solidFill>
                  <a:srgbClr val="000000"/>
                </a:solidFill>
              </a:rPr>
              <a:t> = |p</a:t>
            </a:r>
            <a:r>
              <a:rPr lang="en-US" baseline="-25000" dirty="0" smtClean="0">
                <a:solidFill>
                  <a:srgbClr val="000000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</a:t>
            </a:r>
            <a:r>
              <a:rPr lang="en-US" dirty="0" smtClean="0">
                <a:solidFill>
                  <a:srgbClr val="000000"/>
                </a:solidFill>
              </a:rPr>
              <a:t> + </a:t>
            </a:r>
            <a:r>
              <a:rPr lang="el-GR" dirty="0" smtClean="0">
                <a:solidFill>
                  <a:srgbClr val="000000"/>
                </a:solidFill>
              </a:rPr>
              <a:t>α</a:t>
            </a:r>
            <a:r>
              <a:rPr lang="en-US" dirty="0" smtClean="0">
                <a:solidFill>
                  <a:srgbClr val="000000"/>
                </a:solidFill>
              </a:rPr>
              <a:t> |N</a:t>
            </a:r>
            <a:r>
              <a:rPr lang="el-GR" dirty="0" smtClean="0">
                <a:solidFill>
                  <a:srgbClr val="000000"/>
                </a:solidFill>
              </a:rPr>
              <a:t>π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</a:t>
            </a:r>
            <a:r>
              <a:rPr lang="en-US" dirty="0" smtClean="0">
                <a:solidFill>
                  <a:srgbClr val="000000"/>
                </a:solidFill>
              </a:rPr>
              <a:t>+ </a:t>
            </a:r>
            <a:r>
              <a:rPr lang="el-GR" dirty="0" smtClean="0">
                <a:solidFill>
                  <a:srgbClr val="000000"/>
                </a:solidFill>
              </a:rPr>
              <a:t>β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  <a:r>
              <a:rPr lang="el-GR" dirty="0" smtClean="0">
                <a:solidFill>
                  <a:srgbClr val="000000"/>
                </a:solidFill>
              </a:rPr>
              <a:t>Δπ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</a:t>
            </a:r>
            <a:r>
              <a:rPr lang="en-US" dirty="0" smtClean="0">
                <a:solidFill>
                  <a:srgbClr val="000000"/>
                </a:solidFill>
              </a:rPr>
              <a:t>+ . . 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13" descr="dbub_e866_model_sl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514600"/>
            <a:ext cx="3664486" cy="3657600"/>
          </a:xfrm>
          <a:prstGeom prst="rect">
            <a:avLst/>
          </a:prstGeom>
          <a:noFill/>
        </p:spPr>
      </p:pic>
      <p:pic>
        <p:nvPicPr>
          <p:cNvPr id="9" name="Picture 6" descr="dmu_model_herm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14600"/>
            <a:ext cx="3665900" cy="3657600"/>
          </a:xfrm>
          <a:prstGeom prst="rect">
            <a:avLst/>
          </a:prstGeom>
          <a:noFill/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756818" y="4800600"/>
            <a:ext cx="16303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sz="1600" u="none" dirty="0">
                <a:solidFill>
                  <a:srgbClr val="000000"/>
                </a:solidFill>
              </a:rPr>
              <a:t>Perturbative sea apparently dilutes meson cloud effects at large-x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583781" y="2819400"/>
            <a:ext cx="1976438" cy="2097087"/>
            <a:chOff x="3708400" y="2287588"/>
            <a:chExt cx="1976438" cy="2097087"/>
          </a:xfrm>
        </p:grpSpPr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3708400" y="2287588"/>
              <a:ext cx="1976438" cy="209708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1270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2" name="Picture 11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41738" y="2971800"/>
              <a:ext cx="1746250" cy="6810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ctangle 13"/>
          <p:cNvSpPr/>
          <p:nvPr/>
        </p:nvSpPr>
        <p:spPr>
          <a:xfrm>
            <a:off x="5334000" y="1066800"/>
            <a:ext cx="381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Chiral</a:t>
            </a:r>
            <a:r>
              <a:rPr lang="en-US" dirty="0" smtClean="0">
                <a:solidFill>
                  <a:srgbClr val="000000"/>
                </a:solidFill>
              </a:rPr>
              <a:t> Quark</a:t>
            </a:r>
          </a:p>
          <a:p>
            <a:pPr marL="403225" lvl="1" indent="-635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Interaction between Goldstone Bosons and valence quarks</a:t>
            </a:r>
          </a:p>
          <a:p>
            <a:pPr marL="403225" lvl="1" indent="-635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|</a:t>
            </a:r>
            <a:r>
              <a:rPr lang="en-US" sz="2000" dirty="0" err="1" smtClean="0">
                <a:solidFill>
                  <a:srgbClr val="000000"/>
                </a:solidFill>
              </a:rPr>
              <a:t>u</a:t>
            </a:r>
            <a:r>
              <a:rPr lang="en-US" sz="2000" dirty="0" err="1" smtClean="0">
                <a:solidFill>
                  <a:srgbClr val="000000"/>
                </a:solidFill>
                <a:latin typeface="cmsy10" pitchFamily="34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msy10" pitchFamily="34" charset="0"/>
              </a:rPr>
              <a:t>!</a:t>
            </a:r>
            <a:r>
              <a:rPr lang="en-US" sz="2000" dirty="0" smtClean="0">
                <a:solidFill>
                  <a:srgbClr val="000000"/>
                </a:solidFill>
              </a:rPr>
              <a:t>|d</a:t>
            </a:r>
            <a:r>
              <a:rPr lang="en-US" sz="2000" dirty="0" smtClean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sz="2000" baseline="30000" dirty="0" smtClean="0">
                <a:solidFill>
                  <a:srgbClr val="000000"/>
                </a:solidFill>
                <a:sym typeface="Symbol" pitchFamily="18" charset="2"/>
              </a:rPr>
              <a:t>+</a:t>
            </a:r>
            <a:r>
              <a:rPr lang="en-US" sz="2000" dirty="0" err="1" smtClean="0">
                <a:solidFill>
                  <a:srgbClr val="000000"/>
                </a:solidFill>
                <a:latin typeface="cmsy10" pitchFamily="34" charset="0"/>
                <a:sym typeface="Symbol" pitchFamily="18" charset="2"/>
              </a:rPr>
              <a:t>i</a:t>
            </a:r>
            <a:r>
              <a:rPr lang="en-US" sz="2000" dirty="0" smtClean="0">
                <a:solidFill>
                  <a:srgbClr val="000000"/>
                </a:solidFill>
              </a:rPr>
              <a:t> and |</a:t>
            </a:r>
            <a:r>
              <a:rPr lang="en-US" sz="2000" dirty="0" err="1" smtClean="0">
                <a:solidFill>
                  <a:srgbClr val="000000"/>
                </a:solidFill>
              </a:rPr>
              <a:t>d</a:t>
            </a:r>
            <a:r>
              <a:rPr lang="en-US" sz="2000" dirty="0" err="1" smtClean="0">
                <a:solidFill>
                  <a:srgbClr val="000000"/>
                </a:solidFill>
                <a:latin typeface="cmsy10" pitchFamily="34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msy10" pitchFamily="34" charset="0"/>
              </a:rPr>
              <a:t>!</a:t>
            </a:r>
            <a:r>
              <a:rPr lang="en-US" sz="2000" dirty="0" smtClean="0">
                <a:solidFill>
                  <a:srgbClr val="000000"/>
                </a:solidFill>
              </a:rPr>
              <a:t>|u</a:t>
            </a:r>
            <a:r>
              <a:rPr lang="en-US" sz="2000" dirty="0" smtClean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sz="2000" baseline="30000" dirty="0" smtClean="0">
                <a:solidFill>
                  <a:srgbClr val="000000"/>
                </a:solidFill>
                <a:sym typeface="Symbol" pitchFamily="18" charset="2"/>
              </a:rPr>
              <a:t>-</a:t>
            </a:r>
            <a:r>
              <a:rPr lang="en-US" sz="2000" dirty="0" err="1" smtClean="0">
                <a:solidFill>
                  <a:srgbClr val="000000"/>
                </a:solidFill>
                <a:latin typeface="cmsy10" pitchFamily="34" charset="0"/>
                <a:sym typeface="Symbol" pitchFamily="18" charset="2"/>
              </a:rPr>
              <a:t>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876800" y="762000"/>
          <a:ext cx="865188" cy="263525"/>
        </p:xfrm>
        <a:graphic>
          <a:graphicData uri="http://schemas.openxmlformats.org/presentationml/2006/ole">
            <p:oleObj spid="_x0000_s33794" name="Formula" r:id="rId7" imgW="628920" imgH="191880" progId="Equation.Ribbit">
              <p:embed/>
            </p:oleObj>
          </a:graphicData>
        </a:graphic>
      </p:graphicFrame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D72A-3AAC-4529-BB1C-D025688A7C1F}" type="slidenum">
              <a:rPr lang="en-US"/>
              <a:pPr/>
              <a:t>21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Fit?  Residuals</a:t>
            </a:r>
          </a:p>
        </p:txBody>
      </p:sp>
      <p:pic>
        <p:nvPicPr>
          <p:cNvPr id="64516" name="Picture 4" descr="C:\work_area\text\talk\dy-pion\residual.png"/>
          <p:cNvPicPr>
            <a:picLocks noChangeAspect="1" noChangeArrowheads="1"/>
          </p:cNvPicPr>
          <p:nvPr/>
        </p:nvPicPr>
        <p:blipFill>
          <a:blip r:embed="rId2" cstate="print"/>
          <a:srcRect l="13068" t="20724" r="9856" b="23224"/>
          <a:stretch>
            <a:fillRect/>
          </a:stretch>
        </p:blipFill>
        <p:spPr bwMode="auto">
          <a:xfrm>
            <a:off x="1371600" y="838200"/>
            <a:ext cx="66294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DAEE-824B-44EF-972D-4B7BD21C84AA}" type="slidenum">
              <a:rPr lang="en-US"/>
              <a:pPr/>
              <a:t>22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Caveat:  The K factor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4191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K factor relates Leading Order to Next-to-Leading order cross section calculations: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Symbol" pitchFamily="18" charset="2"/>
              </a:rPr>
              <a:t>	</a:t>
            </a:r>
            <a:r>
              <a:rPr lang="en-US" sz="2400" dirty="0" err="1">
                <a:latin typeface="Symbol" pitchFamily="18" charset="2"/>
              </a:rPr>
              <a:t>s</a:t>
            </a:r>
            <a:r>
              <a:rPr lang="en-US" sz="2400" baseline="30000" dirty="0" err="1"/>
              <a:t>exp</a:t>
            </a:r>
            <a:r>
              <a:rPr lang="en-US" sz="2400" dirty="0"/>
              <a:t> </a:t>
            </a:r>
            <a:r>
              <a:rPr lang="en-US" sz="2400" dirty="0">
                <a:latin typeface="cmsy10" pitchFamily="34" charset="0"/>
              </a:rPr>
              <a:t>¼</a:t>
            </a:r>
            <a:r>
              <a:rPr lang="en-US" sz="2400" dirty="0"/>
              <a:t> </a:t>
            </a:r>
            <a:r>
              <a:rPr lang="en-US" sz="2400" dirty="0" err="1">
                <a:latin typeface="Symbol" pitchFamily="18" charset="2"/>
              </a:rPr>
              <a:t>s</a:t>
            </a:r>
            <a:r>
              <a:rPr lang="en-US" sz="2400" baseline="30000" dirty="0" err="1"/>
              <a:t>NLO</a:t>
            </a:r>
            <a:r>
              <a:rPr lang="en-US" sz="2400" dirty="0"/>
              <a:t> </a:t>
            </a:r>
            <a:r>
              <a:rPr lang="en-US" sz="2400" dirty="0">
                <a:latin typeface="cmsy10" pitchFamily="34" charset="0"/>
              </a:rPr>
              <a:t>¼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FF0000"/>
                </a:solidFill>
              </a:rPr>
              <a:t>K </a:t>
            </a:r>
            <a:r>
              <a:rPr lang="en-US" sz="2400" dirty="0" err="1">
                <a:latin typeface="Symbol" pitchFamily="18" charset="2"/>
              </a:rPr>
              <a:t>s</a:t>
            </a:r>
            <a:r>
              <a:rPr lang="en-US" sz="2400" baseline="30000" dirty="0" err="1"/>
              <a:t>LO</a:t>
            </a:r>
            <a:r>
              <a:rPr lang="en-US" sz="2400" dirty="0"/>
              <a:t> where </a:t>
            </a:r>
            <a:r>
              <a:rPr lang="en-US" sz="2400" dirty="0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rgbClr val="FF0000"/>
                </a:solidFill>
                <a:latin typeface="cmsy10" pitchFamily="34" charset="0"/>
              </a:rPr>
              <a:t>¼</a:t>
            </a:r>
            <a:r>
              <a:rPr lang="en-US" sz="2400" dirty="0">
                <a:solidFill>
                  <a:srgbClr val="FF0000"/>
                </a:solidFill>
              </a:rPr>
              <a:t> 2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Taken to be a constant independent of kinematics—Is it?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Possibly NLO analysis will show DSE behavior.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NLO fit can be done—remember this is “work in progress”—but at the cost of computer time.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51375" y="914400"/>
            <a:ext cx="4202113" cy="5181600"/>
            <a:chOff x="2930" y="576"/>
            <a:chExt cx="2647" cy="3264"/>
          </a:xfrm>
        </p:grpSpPr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2930" y="624"/>
              <a:ext cx="264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/>
                <a:t>Look at 800 GeV </a:t>
              </a:r>
              <a:r>
                <a:rPr lang="en-US" i="1">
                  <a:solidFill>
                    <a:schemeClr val="accent2"/>
                  </a:solidFill>
                </a:rPr>
                <a:t>proton-proton</a:t>
              </a:r>
              <a:r>
                <a:rPr lang="en-US"/>
                <a:t> Drell-Yan:</a:t>
              </a:r>
            </a:p>
          </p:txBody>
        </p:sp>
        <p:pic>
          <p:nvPicPr>
            <p:cNvPr id="25605" name="Picture 5" descr="C:\work_area\text\talk\dy-pion\kfactorpp.png"/>
            <p:cNvPicPr>
              <a:picLocks noChangeAspect="1" noChangeArrowheads="1"/>
            </p:cNvPicPr>
            <p:nvPr/>
          </p:nvPicPr>
          <p:blipFill>
            <a:blip r:embed="rId2" cstate="print"/>
            <a:srcRect l="9599" t="8862" r="10400" b="10474"/>
            <a:stretch>
              <a:fillRect/>
            </a:stretch>
          </p:blipFill>
          <p:spPr bwMode="auto">
            <a:xfrm>
              <a:off x="3183" y="1152"/>
              <a:ext cx="2020" cy="2022"/>
            </a:xfrm>
            <a:prstGeom prst="rect">
              <a:avLst/>
            </a:prstGeom>
            <a:noFill/>
          </p:spPr>
        </p:pic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3054" y="3264"/>
              <a:ext cx="24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i="1">
                  <a:solidFill>
                    <a:srgbClr val="FF0000"/>
                  </a:solidFill>
                </a:rPr>
                <a:t>Proton-proton</a:t>
              </a:r>
              <a:r>
                <a:rPr lang="en-US">
                  <a:solidFill>
                    <a:srgbClr val="FF0000"/>
                  </a:solidFill>
                </a:rPr>
                <a:t> K-factor is not constant at high x</a:t>
              </a:r>
              <a:r>
                <a:rPr lang="en-US" baseline="-25000">
                  <a:solidFill>
                    <a:srgbClr val="FF0000"/>
                  </a:solidFill>
                </a:rPr>
                <a:t>F</a:t>
              </a:r>
              <a:r>
                <a:rPr lang="en-US">
                  <a:solidFill>
                    <a:srgbClr val="FF0000"/>
                  </a:solidFill>
                </a:rPr>
                <a:t> (high x</a:t>
              </a:r>
              <a:r>
                <a:rPr lang="en-US" baseline="-2500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>
                  <a:solidFill>
                    <a:srgbClr val="FF0000"/>
                  </a:solidFill>
                </a:rPr>
                <a:t>)!</a:t>
              </a: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2935" y="576"/>
              <a:ext cx="2633" cy="326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9149F-7C1C-48B2-9BFA-CBC6D9CF7EBD}" type="slidenum">
              <a:rPr lang="en-US"/>
              <a:pPr/>
              <a:t>23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Caveat:  x</a:t>
            </a:r>
            <a:r>
              <a:rPr lang="en-US" baseline="-25000">
                <a:latin typeface="Symbol" pitchFamily="18" charset="2"/>
              </a:rPr>
              <a:t>p</a:t>
            </a:r>
            <a:r>
              <a:rPr lang="en-US"/>
              <a:t> Resolution</a:t>
            </a:r>
          </a:p>
        </p:txBody>
      </p:sp>
      <p:pic>
        <p:nvPicPr>
          <p:cNvPr id="23559" name="Picture 7" descr="C:\work_area\text\talk\dy-pion\conway_mass_resolution.png"/>
          <p:cNvPicPr>
            <a:picLocks noChangeAspect="1" noChangeArrowheads="1"/>
          </p:cNvPicPr>
          <p:nvPr/>
        </p:nvPicPr>
        <p:blipFill>
          <a:blip r:embed="rId4" cstate="print"/>
          <a:srcRect l="3555" t="3334" r="3517" b="50833"/>
          <a:stretch>
            <a:fillRect/>
          </a:stretch>
        </p:blipFill>
        <p:spPr bwMode="auto">
          <a:xfrm>
            <a:off x="685800" y="914400"/>
            <a:ext cx="3200400" cy="2693988"/>
          </a:xfrm>
          <a:prstGeom prst="rect">
            <a:avLst/>
          </a:prstGeom>
          <a:noFill/>
        </p:spPr>
      </p:pic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4572000" y="50292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Best case,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contribute </a:t>
            </a:r>
            <a:r>
              <a:rPr lang="en-US" dirty="0" smtClean="0">
                <a:solidFill>
                  <a:srgbClr val="000000"/>
                </a:solidFill>
              </a:rPr>
              <a:t>equally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(E866 experience </a:t>
            </a:r>
            <a:r>
              <a:rPr lang="en-US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rgbClr val="000000"/>
                </a:solidFill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5 </a:t>
            </a:r>
            <a:r>
              <a:rPr lang="en-US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  <a:latin typeface="cmsy10" pitchFamily="34" charset="0"/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/x</a:t>
            </a:r>
            <a:r>
              <a:rPr lang="en-US" baseline="-25000" dirty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dirty="0">
                <a:solidFill>
                  <a:srgbClr val="000000"/>
                </a:solidFill>
                <a:latin typeface="cmsy10" pitchFamily="34" charset="0"/>
              </a:rPr>
              <a:t>¼</a:t>
            </a:r>
            <a:r>
              <a:rPr lang="en-US" dirty="0">
                <a:solidFill>
                  <a:srgbClr val="000000"/>
                </a:solidFill>
              </a:rPr>
              <a:t> 0.14)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800600" y="917575"/>
            <a:ext cx="4038600" cy="4035425"/>
            <a:chOff x="3024" y="578"/>
            <a:chExt cx="2544" cy="2542"/>
          </a:xfrm>
        </p:grpSpPr>
        <p:pic>
          <p:nvPicPr>
            <p:cNvPr id="23590" name="Picture 38" descr="C:\work_area\text\talk\dy-pion\conway_xr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4" y="578"/>
              <a:ext cx="2544" cy="2542"/>
            </a:xfrm>
            <a:prstGeom prst="rect">
              <a:avLst/>
            </a:prstGeom>
            <a:noFill/>
          </p:spPr>
        </p:pic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3648" y="1248"/>
              <a:ext cx="1536" cy="1248"/>
              <a:chOff x="3648" y="1248"/>
              <a:chExt cx="1536" cy="1248"/>
            </a:xfrm>
          </p:grpSpPr>
          <p:sp>
            <p:nvSpPr>
              <p:cNvPr id="23580" name="Text Box 28"/>
              <p:cNvSpPr txBox="1">
                <a:spLocks noChangeArrowheads="1"/>
              </p:cNvSpPr>
              <p:nvPr/>
            </p:nvSpPr>
            <p:spPr bwMode="auto">
              <a:xfrm>
                <a:off x="3648" y="2221"/>
                <a:ext cx="780" cy="21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 err="1">
                    <a:solidFill>
                      <a:srgbClr val="000000"/>
                    </a:solidFill>
                  </a:rPr>
                  <a:t>x</a:t>
                </a:r>
                <a:r>
                  <a:rPr lang="en-US" sz="1600" baseline="-25000" dirty="0" err="1">
                    <a:solidFill>
                      <a:srgbClr val="000000"/>
                    </a:solidFill>
                    <a:latin typeface="Symbol" pitchFamily="18" charset="2"/>
                  </a:rPr>
                  <a:t>p</a:t>
                </a:r>
                <a:r>
                  <a:rPr lang="en-US" sz="1600" dirty="0">
                    <a:solidFill>
                      <a:srgbClr val="000000"/>
                    </a:solidFill>
                  </a:rPr>
                  <a:t> resolution</a:t>
                </a:r>
              </a:p>
            </p:txBody>
          </p:sp>
          <p:sp>
            <p:nvSpPr>
              <p:cNvPr id="23581" name="Line 29"/>
              <p:cNvSpPr>
                <a:spLocks noChangeShapeType="1"/>
              </p:cNvSpPr>
              <p:nvPr/>
            </p:nvSpPr>
            <p:spPr bwMode="auto">
              <a:xfrm flipV="1">
                <a:off x="4032" y="1248"/>
                <a:ext cx="384" cy="9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2" name="Line 30"/>
              <p:cNvSpPr>
                <a:spLocks noChangeShapeType="1"/>
              </p:cNvSpPr>
              <p:nvPr/>
            </p:nvSpPr>
            <p:spPr bwMode="auto">
              <a:xfrm>
                <a:off x="4416" y="2352"/>
                <a:ext cx="768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2819400" y="1371600"/>
            <a:ext cx="54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J/</a:t>
            </a:r>
            <a:r>
              <a:rPr lang="en-US" sz="2000" dirty="0">
                <a:solidFill>
                  <a:srgbClr val="000000"/>
                </a:solidFill>
                <a:latin typeface="Symbol" pitchFamily="18" charset="2"/>
              </a:rPr>
              <a:t>y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990600" y="556260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</a:rPr>
              <a:t>x</a:t>
            </a:r>
            <a:r>
              <a:rPr lang="en-US" sz="2000" baseline="-25000" dirty="0" err="1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sz="2000" dirty="0">
                <a:solidFill>
                  <a:srgbClr val="000000"/>
                </a:solidFill>
              </a:rPr>
              <a:t> resolution not quoted in paper or thesis</a:t>
            </a:r>
          </a:p>
        </p:txBody>
      </p:sp>
      <p:pic>
        <p:nvPicPr>
          <p:cNvPr id="23595" name="Picture 43" descr="txp_fig.b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4888" y="4711700"/>
            <a:ext cx="2825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96" name="Picture 44" descr="txp_fig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657600"/>
            <a:ext cx="27225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2AEC-CCAA-4B33-9107-528ACA57041B}" type="slidenum">
              <a:rPr lang="en-US"/>
              <a:pPr/>
              <a:t>24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Caveat:  x</a:t>
            </a:r>
            <a:r>
              <a:rPr lang="en-US" baseline="-25000">
                <a:latin typeface="Symbol" pitchFamily="18" charset="2"/>
              </a:rPr>
              <a:t>p</a:t>
            </a:r>
            <a:r>
              <a:rPr lang="en-US"/>
              <a:t> Resolution (cont.)</a:t>
            </a:r>
          </a:p>
        </p:txBody>
      </p:sp>
      <p:pic>
        <p:nvPicPr>
          <p:cNvPr id="51203" name="Picture 3" descr="C:\work_area\text\talk\dy-pion\conway_mass_resolution.png"/>
          <p:cNvPicPr>
            <a:picLocks noChangeAspect="1" noChangeArrowheads="1"/>
          </p:cNvPicPr>
          <p:nvPr/>
        </p:nvPicPr>
        <p:blipFill>
          <a:blip r:embed="rId4" cstate="print"/>
          <a:srcRect l="3555" t="3334" r="3517" b="50833"/>
          <a:stretch>
            <a:fillRect/>
          </a:stretch>
        </p:blipFill>
        <p:spPr bwMode="auto">
          <a:xfrm>
            <a:off x="685800" y="914400"/>
            <a:ext cx="3200400" cy="2693988"/>
          </a:xfrm>
          <a:prstGeom prst="rect">
            <a:avLst/>
          </a:prstGeom>
          <a:noFill/>
        </p:spPr>
      </p:pic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2819400" y="1371600"/>
            <a:ext cx="54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J/</a:t>
            </a:r>
            <a:r>
              <a:rPr lang="en-US" sz="2000">
                <a:latin typeface="Symbol" pitchFamily="18" charset="2"/>
              </a:rPr>
              <a:t>y</a:t>
            </a:r>
            <a:endParaRPr lang="en-US" sz="2000"/>
          </a:p>
        </p:txBody>
      </p:sp>
      <p:pic>
        <p:nvPicPr>
          <p:cNvPr id="51215" name="Picture 15" descr="C:\work_area\text\talk\dy-pion\conway_plot.png"/>
          <p:cNvPicPr>
            <a:picLocks noChangeAspect="1" noChangeArrowheads="1"/>
          </p:cNvPicPr>
          <p:nvPr/>
        </p:nvPicPr>
        <p:blipFill>
          <a:blip r:embed="rId5" cstate="print"/>
          <a:srcRect l="10001" t="9320" r="8000" b="11082"/>
          <a:stretch>
            <a:fillRect/>
          </a:stretch>
        </p:blipFill>
        <p:spPr bwMode="auto">
          <a:xfrm>
            <a:off x="4343400" y="782638"/>
            <a:ext cx="4724400" cy="4551362"/>
          </a:xfrm>
          <a:prstGeom prst="rect">
            <a:avLst/>
          </a:prstGeom>
          <a:noFill/>
        </p:spPr>
      </p:pic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76200" y="4968875"/>
            <a:ext cx="464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Resolution misrepresentation arises from projecting into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dirty="0" err="1">
                <a:solidFill>
                  <a:srgbClr val="000000"/>
                </a:solidFill>
              </a:rPr>
              <a:t>-x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space.</a:t>
            </a:r>
          </a:p>
        </p:txBody>
      </p:sp>
      <p:pic>
        <p:nvPicPr>
          <p:cNvPr id="51227" name="Picture 27" descr="txp_fig.b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3888" y="4686300"/>
            <a:ext cx="1139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8" name="Picture 28" descr="txp_fig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7425" y="3660775"/>
            <a:ext cx="27225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4A83-C2C2-4D75-B2B1-D15AA50E0667}" type="slidenum">
              <a:rPr lang="en-US"/>
              <a:pPr/>
              <a:t>25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Drell-Yan Polarization &amp; Higher Twist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5029200" cy="1066800"/>
          </a:xfrm>
        </p:spPr>
        <p:txBody>
          <a:bodyPr/>
          <a:lstStyle/>
          <a:p>
            <a:r>
              <a:rPr lang="en-US" sz="2400"/>
              <a:t>Drell-Yan is transversly polarized: </a:t>
            </a:r>
          </a:p>
          <a:p>
            <a:pPr lvl="2"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d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/</a:t>
            </a:r>
            <a:r>
              <a:rPr lang="en-US" sz="2400">
                <a:solidFill>
                  <a:schemeClr val="accent2"/>
                </a:solidFill>
              </a:rPr>
              <a:t> 1+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en-US" sz="2400">
                <a:solidFill>
                  <a:schemeClr val="accent2"/>
                </a:solidFill>
              </a:rPr>
              <a:t> cos</a:t>
            </a:r>
            <a:r>
              <a:rPr lang="en-US" sz="2400" baseline="30000">
                <a:solidFill>
                  <a:schemeClr val="accent2"/>
                </a:solidFill>
              </a:rPr>
              <a:t>2</a:t>
            </a:r>
            <a:r>
              <a:rPr lang="en-US" sz="2400">
                <a:solidFill>
                  <a:schemeClr val="accent2"/>
                </a:solidFill>
              </a:rPr>
              <a:t>(</a:t>
            </a:r>
            <a:r>
              <a:rPr lang="en-US" sz="2400">
                <a:solidFill>
                  <a:schemeClr val="accent2"/>
                </a:solidFill>
                <a:latin typeface="Symbol" pitchFamily="18" charset="2"/>
              </a:rPr>
              <a:t>q</a:t>
            </a:r>
            <a:r>
              <a:rPr lang="en-US" sz="2400">
                <a:solidFill>
                  <a:schemeClr val="accent2"/>
                </a:solidFill>
              </a:rPr>
              <a:t>)</a:t>
            </a:r>
            <a:endParaRPr lang="en-US" sz="240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762000"/>
            <a:ext cx="3214688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538" y="3276600"/>
            <a:ext cx="25146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191000" y="4953000"/>
            <a:ext cx="4953000" cy="1438275"/>
            <a:chOff x="2646" y="3192"/>
            <a:chExt cx="3120" cy="906"/>
          </a:xfrm>
        </p:grpSpPr>
        <p:pic>
          <p:nvPicPr>
            <p:cNvPr id="2970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64" y="3192"/>
              <a:ext cx="1602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707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6" y="3240"/>
              <a:ext cx="1530" cy="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1600200"/>
            <a:ext cx="502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 High x</a:t>
            </a:r>
            <a:r>
              <a:rPr lang="en-US" baseline="-25000">
                <a:latin typeface="Symbol" pitchFamily="18" charset="2"/>
              </a:rPr>
              <a:t>p</a:t>
            </a:r>
            <a:r>
              <a:rPr lang="en-US"/>
              <a:t> show higher twist—Berger and Brodsky: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</a:rPr>
              <a:t>d</a:t>
            </a:r>
            <a:r>
              <a:rPr lang="en-US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  <a:latin typeface="cmsy10" pitchFamily="34" charset="0"/>
              </a:rPr>
              <a:t>/</a:t>
            </a:r>
            <a:r>
              <a:rPr lang="en-US">
                <a:solidFill>
                  <a:schemeClr val="accent2"/>
                </a:solidFill>
              </a:rPr>
              <a:t> (1-x</a:t>
            </a:r>
            <a:r>
              <a:rPr lang="en-US" baseline="-2500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[1+cos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>
                <a:solidFill>
                  <a:schemeClr val="accent2"/>
                </a:solidFill>
                <a:latin typeface="Symbol" pitchFamily="18" charset="2"/>
              </a:rPr>
              <a:t>q</a:t>
            </a:r>
            <a:r>
              <a:rPr lang="en-US">
                <a:solidFill>
                  <a:schemeClr val="accent2"/>
                </a:solidFill>
              </a:rPr>
              <a:t>)] 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</a:rPr>
              <a:t>        + 4/9 x</a:t>
            </a:r>
            <a:r>
              <a:rPr lang="en-US" baseline="-2500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>
                <a:solidFill>
                  <a:schemeClr val="accent2"/>
                </a:solidFill>
                <a:latin typeface="cmsy10" pitchFamily="34" charset="0"/>
              </a:rPr>
              <a:t>h</a:t>
            </a:r>
            <a:r>
              <a:rPr lang="en-US">
                <a:solidFill>
                  <a:schemeClr val="accent2"/>
                </a:solidFill>
              </a:rPr>
              <a:t>k</a:t>
            </a:r>
            <a:r>
              <a:rPr lang="en-US" baseline="-25000">
                <a:solidFill>
                  <a:schemeClr val="accent2"/>
                </a:solidFill>
              </a:rPr>
              <a:t>T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  <a:latin typeface="cmsy10" pitchFamily="34" charset="0"/>
              </a:rPr>
              <a:t>i</a:t>
            </a:r>
            <a:r>
              <a:rPr lang="en-US">
                <a:solidFill>
                  <a:schemeClr val="accent2"/>
                </a:solidFill>
              </a:rPr>
              <a:t>sin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>
                <a:solidFill>
                  <a:schemeClr val="accent2"/>
                </a:solidFill>
                <a:latin typeface="Symbol" pitchFamily="18" charset="2"/>
              </a:rPr>
              <a:t>q</a:t>
            </a:r>
            <a:r>
              <a:rPr lang="en-US">
                <a:solidFill>
                  <a:schemeClr val="accent2"/>
                </a:solidFill>
              </a:rPr>
              <a:t>) / m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  <a:endParaRPr lang="en-US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790575" y="5486400"/>
            <a:ext cx="3438525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Include higher twist term in parameterization!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457200"/>
          </a:xfrm>
        </p:spPr>
        <p:txBody>
          <a:bodyPr/>
          <a:lstStyle/>
          <a:p>
            <a:r>
              <a:rPr lang="en-US" dirty="0" smtClean="0"/>
              <a:t>Why are should you be interested in the pion?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5715000" cy="1219200"/>
          </a:xfrm>
        </p:spPr>
        <p:txBody>
          <a:bodyPr/>
          <a:lstStyle/>
          <a:p>
            <a:pPr marL="227013" indent="-227013">
              <a:buFontTx/>
              <a:buAutoNum type="arabicPeriod"/>
            </a:pPr>
            <a:r>
              <a:rPr lang="en-US" dirty="0" smtClean="0"/>
              <a:t>Explains quark asymmetry in nucleon sea.</a:t>
            </a:r>
          </a:p>
          <a:p>
            <a:pPr marL="227013" indent="-227013">
              <a:buFontTx/>
              <a:buAutoNum type="arabicPeriod"/>
            </a:pPr>
            <a:r>
              <a:rPr lang="en-US" dirty="0" smtClean="0"/>
              <a:t>Key role in nuclear binding and structure (maybe?).</a:t>
            </a:r>
          </a:p>
          <a:p>
            <a:pPr marL="227013" indent="-227013">
              <a:buFontTx/>
              <a:buAutoNum type="arabicPeriod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0178" name="Picture 2" descr="C:\Users\reimer\Documents\text\talk\figs\e906\nuc_pi\nuc_d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4114800" cy="4106571"/>
          </a:xfrm>
          <a:prstGeom prst="rect">
            <a:avLst/>
          </a:prstGeom>
          <a:noFill/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0" y="2189114"/>
            <a:ext cx="3962400" cy="3983086"/>
            <a:chOff x="4572000" y="2189114"/>
            <a:chExt cx="3962400" cy="398308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2189114"/>
              <a:ext cx="3962400" cy="3983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5181600" y="3962400"/>
              <a:ext cx="3166251" cy="2462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u="none" dirty="0">
                  <a:solidFill>
                    <a:srgbClr val="000000"/>
                  </a:solidFill>
                </a:rPr>
                <a:t>Alde </a:t>
              </a:r>
              <a:r>
                <a:rPr lang="en-US" sz="1000" i="1" u="none" dirty="0">
                  <a:solidFill>
                    <a:srgbClr val="000000"/>
                  </a:solidFill>
                </a:rPr>
                <a:t>et al </a:t>
              </a:r>
              <a:r>
                <a:rPr lang="en-US" sz="1000" u="none" dirty="0">
                  <a:solidFill>
                    <a:srgbClr val="000000"/>
                  </a:solidFill>
                </a:rPr>
                <a:t>(Fermilab E772) Phys. Rev. </a:t>
              </a:r>
              <a:r>
                <a:rPr lang="en-US" sz="1000" u="none" dirty="0" err="1">
                  <a:solidFill>
                    <a:srgbClr val="000000"/>
                  </a:solidFill>
                </a:rPr>
                <a:t>Lett</a:t>
              </a:r>
              <a:r>
                <a:rPr lang="en-US" sz="1000" u="none" dirty="0">
                  <a:solidFill>
                    <a:srgbClr val="000000"/>
                  </a:solidFill>
                </a:rPr>
                <a:t>. </a:t>
              </a:r>
              <a:r>
                <a:rPr lang="en-US" sz="1000" b="1" u="none" dirty="0">
                  <a:solidFill>
                    <a:srgbClr val="000000"/>
                  </a:solidFill>
                </a:rPr>
                <a:t>64</a:t>
              </a:r>
              <a:r>
                <a:rPr lang="en-US" sz="1000" u="none" dirty="0">
                  <a:solidFill>
                    <a:srgbClr val="000000"/>
                  </a:solidFill>
                </a:rPr>
                <a:t> 2479 (1990)</a:t>
              </a:r>
              <a:endParaRPr lang="en-US" sz="1000" b="1" u="none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4876800" y="762000"/>
          <a:ext cx="865188" cy="263525"/>
        </p:xfrm>
        <a:graphic>
          <a:graphicData uri="http://schemas.openxmlformats.org/presentationml/2006/ole">
            <p:oleObj spid="_x0000_s50179" name="Formula" r:id="rId5" imgW="628920" imgH="191880" progId="Equation.Ribbit">
              <p:embed/>
            </p:oleObj>
          </a:graphicData>
        </a:graphic>
      </p:graphicFrame>
      <p:pic>
        <p:nvPicPr>
          <p:cNvPr id="19" name="Picture 6" descr="dmu_model_herm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295834"/>
            <a:ext cx="1371600" cy="1368857"/>
          </a:xfrm>
          <a:prstGeom prst="rect">
            <a:avLst/>
          </a:prstGeom>
          <a:noFill/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reimer\Documents\text\talk\figs\e906\nuc_pi\nuc_d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685800"/>
            <a:ext cx="1527054" cy="152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457200"/>
          </a:xfrm>
        </p:spPr>
        <p:txBody>
          <a:bodyPr/>
          <a:lstStyle/>
          <a:p>
            <a:r>
              <a:rPr lang="en-US" dirty="0" smtClean="0"/>
              <a:t>Why are should you be interested in the pion?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5486400" cy="3124200"/>
          </a:xfrm>
        </p:spPr>
        <p:txBody>
          <a:bodyPr/>
          <a:lstStyle/>
          <a:p>
            <a:pPr marL="227013" indent="-227013">
              <a:buFontTx/>
              <a:buAutoNum type="arabicPeriod"/>
            </a:pPr>
            <a:r>
              <a:rPr lang="en-US" dirty="0" smtClean="0"/>
              <a:t>Explains quark asymmetry in nucleon sea.</a:t>
            </a:r>
          </a:p>
          <a:p>
            <a:pPr marL="227013" indent="-227013">
              <a:buFontTx/>
              <a:buAutoNum type="arabicPeriod"/>
            </a:pPr>
            <a:r>
              <a:rPr lang="en-US" dirty="0" smtClean="0"/>
              <a:t>Key role in nuclear binding and structure (maybe?).</a:t>
            </a:r>
          </a:p>
          <a:p>
            <a:pPr marL="627063" lvl="1" indent="-227013">
              <a:buNone/>
            </a:pPr>
            <a:r>
              <a:rPr lang="en-US" sz="2000" b="1" dirty="0" smtClean="0">
                <a:solidFill>
                  <a:srgbClr val="CC00CC"/>
                </a:solidFill>
              </a:rPr>
              <a:t>Pion parton distributions play a role in nucleon and nuclear parton distributions</a:t>
            </a:r>
          </a:p>
          <a:p>
            <a:pPr marL="627063" lvl="1" indent="-227013">
              <a:buNone/>
            </a:pPr>
            <a:r>
              <a:rPr lang="en-US" sz="2000" dirty="0" smtClean="0"/>
              <a:t>Note:  </a:t>
            </a:r>
            <a:r>
              <a:rPr lang="en-US" sz="2000" b="1" dirty="0" smtClean="0"/>
              <a:t>QCD tells us how the parton distributions evolve, once we know them, but not what they are</a:t>
            </a:r>
            <a:r>
              <a:rPr lang="en-US" sz="2400" b="1" dirty="0" smtClean="0"/>
              <a:t>.</a:t>
            </a:r>
            <a:endParaRPr lang="en-US" dirty="0" smtClean="0"/>
          </a:p>
          <a:p>
            <a:pPr marL="227013" indent="-227013">
              <a:buFontTx/>
              <a:buAutoNum type="arabicPeriod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6" descr="dmu_model_herm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295834"/>
            <a:ext cx="1371600" cy="1368857"/>
          </a:xfrm>
          <a:prstGeom prst="rect">
            <a:avLst/>
          </a:prstGeom>
          <a:noFill/>
        </p:spPr>
      </p:pic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876800" y="762000"/>
          <a:ext cx="865188" cy="263414"/>
        </p:xfrm>
        <a:graphic>
          <a:graphicData uri="http://schemas.openxmlformats.org/presentationml/2006/ole">
            <p:oleObj spid="_x0000_s51202" name="Formula" r:id="rId5" imgW="628920" imgH="191880" progId="Equation.Ribbit">
              <p:embed/>
            </p:oleObj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28600" y="3429000"/>
            <a:ext cx="548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quark-antiquark system (valence).</a:t>
            </a:r>
          </a:p>
          <a:p>
            <a:pPr marL="398463" marR="0" lvl="1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Should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have an easy theoretical interpretation.</a:t>
            </a:r>
          </a:p>
          <a:p>
            <a:pPr marL="398463" marR="0" lvl="1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What about mass—constituent quark mass ≈300 MeV each?</a:t>
            </a:r>
          </a:p>
          <a:p>
            <a:pPr marL="398463" marR="0" lvl="1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AutoNum type="arabicPeriod" startAt="3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QCD’s Goldstone Boson</a:t>
            </a:r>
          </a:p>
          <a:p>
            <a:pPr marL="227013" marR="0" lvl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AutoNum type="arabicPeriod" startAt="3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4038600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400" b="1" dirty="0" smtClean="0">
                <a:solidFill>
                  <a:srgbClr val="CC00CC"/>
                </a:solidFill>
              </a:rPr>
              <a:t>How do we treat 3 and 4 in a unified way?</a:t>
            </a:r>
            <a:endParaRPr lang="en-US" sz="2400" b="1" dirty="0">
              <a:solidFill>
                <a:srgbClr val="CC00CC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563562"/>
          </a:xfrm>
        </p:spPr>
        <p:txBody>
          <a:bodyPr/>
          <a:lstStyle/>
          <a:p>
            <a:r>
              <a:rPr lang="en-US" dirty="0" smtClean="0"/>
              <a:t>Models of the Pion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43434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Nambu</a:t>
            </a:r>
            <a:r>
              <a:rPr lang="en-US" dirty="0" smtClean="0"/>
              <a:t> and </a:t>
            </a:r>
            <a:r>
              <a:rPr lang="en-US" dirty="0" err="1" smtClean="0"/>
              <a:t>Jona-Lasinio</a:t>
            </a:r>
            <a:r>
              <a:rPr lang="en-US" dirty="0" smtClean="0"/>
              <a:t> Model: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R. Davidson, E. </a:t>
            </a:r>
            <a:r>
              <a:rPr lang="en-US" dirty="0" err="1" smtClean="0"/>
              <a:t>Arriola</a:t>
            </a:r>
            <a:r>
              <a:rPr lang="en-US" dirty="0" smtClean="0"/>
              <a:t>, PLB (1995)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J.T. </a:t>
            </a:r>
            <a:r>
              <a:rPr lang="en-US" dirty="0" err="1" smtClean="0"/>
              <a:t>Londergan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PLB (1994).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T. </a:t>
            </a:r>
            <a:r>
              <a:rPr lang="en-US" dirty="0" err="1" smtClean="0"/>
              <a:t>Shigetani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PLB (1993).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Dyson Schwinger Equation: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M. Hecht</a:t>
            </a:r>
            <a:r>
              <a:rPr lang="en-US" i="1" dirty="0" smtClean="0"/>
              <a:t> et al.</a:t>
            </a:r>
            <a:r>
              <a:rPr lang="en-US" dirty="0" smtClean="0"/>
              <a:t> PRD (2001).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Chiral</a:t>
            </a:r>
            <a:r>
              <a:rPr lang="en-US" dirty="0" smtClean="0"/>
              <a:t> </a:t>
            </a:r>
            <a:r>
              <a:rPr lang="en-US" dirty="0" smtClean="0"/>
              <a:t>Quark Model: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K. Suzuki, W. Weise, NPA (1998).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D. Arndt, M. Savage, </a:t>
            </a:r>
            <a:r>
              <a:rPr lang="en-US" dirty="0" err="1" smtClean="0"/>
              <a:t>nucl-th</a:t>
            </a:r>
            <a:r>
              <a:rPr lang="en-US" dirty="0" smtClean="0"/>
              <a:t> (2001)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Light-front </a:t>
            </a:r>
            <a:r>
              <a:rPr lang="en-US" dirty="0" smtClean="0"/>
              <a:t>constituent quark models: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Gerry Miller, </a:t>
            </a:r>
            <a:r>
              <a:rPr lang="en-US" i="1" dirty="0" smtClean="0"/>
              <a:t>et al.</a:t>
            </a:r>
            <a:r>
              <a:rPr lang="en-US" dirty="0" smtClean="0"/>
              <a:t> (too many to list).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Instanton</a:t>
            </a:r>
            <a:r>
              <a:rPr lang="en-US" dirty="0" smtClean="0"/>
              <a:t> Model: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A. </a:t>
            </a:r>
            <a:r>
              <a:rPr lang="en-US" dirty="0" err="1" smtClean="0"/>
              <a:t>Dorokhov</a:t>
            </a:r>
            <a:r>
              <a:rPr lang="en-US" dirty="0" smtClean="0"/>
              <a:t>, L. </a:t>
            </a:r>
            <a:r>
              <a:rPr lang="en-US" dirty="0" err="1" smtClean="0"/>
              <a:t>Tomio</a:t>
            </a:r>
            <a:r>
              <a:rPr lang="en-US" dirty="0" smtClean="0"/>
              <a:t>, PRD (2000)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QCD Sum Rule Calculations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A. </a:t>
            </a:r>
            <a:r>
              <a:rPr lang="en-US" dirty="0" err="1" smtClean="0"/>
              <a:t>Bakulev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PLB (2001).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Lattice Gauge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C. Best </a:t>
            </a:r>
            <a:r>
              <a:rPr lang="en-US" i="1" dirty="0" smtClean="0"/>
              <a:t>et al.</a:t>
            </a:r>
            <a:r>
              <a:rPr lang="en-US" dirty="0" smtClean="0"/>
              <a:t> PRD (1997).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8" descr="C:\work_area\text\talk\dy-pion\all_theory.png"/>
          <p:cNvPicPr>
            <a:picLocks noChangeAspect="1" noChangeArrowheads="1"/>
          </p:cNvPicPr>
          <p:nvPr/>
        </p:nvPicPr>
        <p:blipFill>
          <a:blip r:embed="rId2" cstate="print"/>
          <a:srcRect l="10219" t="16713"/>
          <a:stretch>
            <a:fillRect/>
          </a:stretch>
        </p:blipFill>
        <p:spPr bwMode="auto">
          <a:xfrm>
            <a:off x="4114801" y="152399"/>
            <a:ext cx="5029200" cy="3782545"/>
          </a:xfrm>
          <a:prstGeom prst="rect">
            <a:avLst/>
          </a:prstGeom>
          <a:noFill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72000" y="3962400"/>
            <a:ext cx="4343400" cy="2308324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At some base q</a:t>
            </a:r>
            <a:r>
              <a:rPr lang="en-US" sz="2400" b="1" baseline="-25000" dirty="0">
                <a:solidFill>
                  <a:srgbClr val="000000"/>
                </a:solidFill>
              </a:rPr>
              <a:t>0</a:t>
            </a:r>
            <a:endParaRPr lang="en-US" sz="2400" b="1" dirty="0">
              <a:solidFill>
                <a:srgbClr val="0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NJL: </a:t>
            </a:r>
            <a:r>
              <a:rPr lang="en-US" sz="2400" b="1" dirty="0" err="1" smtClean="0">
                <a:solidFill>
                  <a:srgbClr val="000000"/>
                </a:solidFill>
              </a:rPr>
              <a:t>xq</a:t>
            </a:r>
            <a:r>
              <a:rPr lang="en-US" sz="2400" b="1" dirty="0" smtClean="0">
                <a:solidFill>
                  <a:srgbClr val="000000"/>
                </a:solidFill>
              </a:rPr>
              <a:t>(x)</a:t>
            </a:r>
            <a:r>
              <a:rPr lang="en-US" sz="2400" b="1" dirty="0" smtClean="0">
                <a:solidFill>
                  <a:srgbClr val="000000"/>
                </a:solidFill>
                <a:latin typeface="cmsy10" pitchFamily="34" charset="0"/>
              </a:rPr>
              <a:t>/</a:t>
            </a:r>
            <a:r>
              <a:rPr lang="en-US" sz="2400" b="1" dirty="0" smtClean="0">
                <a:solidFill>
                  <a:srgbClr val="000000"/>
                </a:solidFill>
              </a:rPr>
              <a:t> (1-x)</a:t>
            </a:r>
            <a:r>
              <a:rPr lang="en-US" sz="2400" b="1" baseline="30000" dirty="0" smtClean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rgbClr val="000000"/>
                </a:solidFill>
              </a:rPr>
              <a:t> = 1</a:t>
            </a:r>
          </a:p>
          <a:p>
            <a:pPr algn="ctr"/>
            <a:r>
              <a:rPr lang="en-US" sz="2400" b="1" dirty="0" err="1" smtClean="0">
                <a:solidFill>
                  <a:srgbClr val="000000"/>
                </a:solidFill>
              </a:rPr>
              <a:t>pQCD</a:t>
            </a:r>
            <a:r>
              <a:rPr lang="en-US" sz="2400" b="1" dirty="0">
                <a:solidFill>
                  <a:srgbClr val="000000"/>
                </a:solidFill>
              </a:rPr>
              <a:t>: </a:t>
            </a:r>
            <a:r>
              <a:rPr lang="en-US" sz="2400" b="1" dirty="0" err="1">
                <a:solidFill>
                  <a:srgbClr val="000000"/>
                </a:solidFill>
              </a:rPr>
              <a:t>xq</a:t>
            </a:r>
            <a:r>
              <a:rPr lang="en-US" sz="2400" b="1" dirty="0">
                <a:solidFill>
                  <a:srgbClr val="000000"/>
                </a:solidFill>
              </a:rPr>
              <a:t>(x)</a:t>
            </a:r>
            <a:r>
              <a:rPr lang="en-US" sz="2400" b="1" dirty="0">
                <a:solidFill>
                  <a:srgbClr val="000000"/>
                </a:solidFill>
                <a:latin typeface="cmsy10" pitchFamily="34" charset="0"/>
              </a:rPr>
              <a:t>/</a:t>
            </a:r>
            <a:r>
              <a:rPr lang="en-US" sz="2400" b="1" dirty="0">
                <a:solidFill>
                  <a:srgbClr val="000000"/>
                </a:solidFill>
              </a:rPr>
              <a:t> (1-x)</a:t>
            </a:r>
            <a:r>
              <a:rPr lang="en-US" sz="2400" b="1" baseline="30000" dirty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2400" b="1" dirty="0">
                <a:solidFill>
                  <a:srgbClr val="000000"/>
                </a:solidFill>
              </a:rPr>
              <a:t> = 2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DSE</a:t>
            </a:r>
            <a:r>
              <a:rPr lang="en-US" sz="2400" b="1" dirty="0">
                <a:solidFill>
                  <a:srgbClr val="000000"/>
                </a:solidFill>
              </a:rPr>
              <a:t>: </a:t>
            </a:r>
            <a:r>
              <a:rPr lang="en-US" sz="2400" b="1" dirty="0" err="1">
                <a:solidFill>
                  <a:srgbClr val="000000"/>
                </a:solidFill>
              </a:rPr>
              <a:t>xq</a:t>
            </a:r>
            <a:r>
              <a:rPr lang="en-US" sz="2400" b="1" dirty="0">
                <a:solidFill>
                  <a:srgbClr val="000000"/>
                </a:solidFill>
              </a:rPr>
              <a:t>(x)</a:t>
            </a:r>
            <a:r>
              <a:rPr lang="en-US" sz="2400" b="1" dirty="0">
                <a:solidFill>
                  <a:srgbClr val="000000"/>
                </a:solidFill>
                <a:latin typeface="cmsy10" pitchFamily="34" charset="0"/>
              </a:rPr>
              <a:t>/</a:t>
            </a:r>
            <a:r>
              <a:rPr lang="en-US" sz="2400" b="1" dirty="0">
                <a:solidFill>
                  <a:srgbClr val="000000"/>
                </a:solidFill>
              </a:rPr>
              <a:t> (1-x)</a:t>
            </a:r>
            <a:r>
              <a:rPr lang="en-US" sz="2400" b="1" baseline="30000" dirty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msy10" pitchFamily="34" charset="0"/>
              </a:rPr>
              <a:t>¼</a:t>
            </a:r>
            <a:r>
              <a:rPr lang="en-US" sz="2400" b="1" dirty="0">
                <a:solidFill>
                  <a:srgbClr val="000000"/>
                </a:solidFill>
              </a:rPr>
              <a:t> 1.9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Evolution </a:t>
            </a:r>
            <a:r>
              <a:rPr lang="en-US" sz="2400" b="1" dirty="0">
                <a:solidFill>
                  <a:srgbClr val="000000"/>
                </a:solidFill>
              </a:rPr>
              <a:t>to experimental </a:t>
            </a:r>
            <a:r>
              <a:rPr lang="en-US" sz="2400" b="1" dirty="0" smtClean="0">
                <a:solidFill>
                  <a:srgbClr val="000000"/>
                </a:solidFill>
              </a:rPr>
              <a:t>Q </a:t>
            </a:r>
            <a:r>
              <a:rPr lang="en-US" sz="2400" b="1" dirty="0">
                <a:solidFill>
                  <a:srgbClr val="000000"/>
                </a:solidFill>
              </a:rPr>
              <a:t>increases </a:t>
            </a:r>
            <a:r>
              <a:rPr lang="en-US" sz="2400" b="1" dirty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15000" cy="792162"/>
          </a:xfrm>
        </p:spPr>
        <p:txBody>
          <a:bodyPr/>
          <a:lstStyle/>
          <a:p>
            <a:r>
              <a:rPr lang="en-US" dirty="0" smtClean="0"/>
              <a:t>Experimental Tools for </a:t>
            </a:r>
            <a:r>
              <a:rPr lang="el-GR" dirty="0" smtClean="0"/>
              <a:t>π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10" descr="C:\work_area\text\talk\figs\virt_pi_dis.png"/>
          <p:cNvPicPr>
            <a:picLocks noChangeAspect="1" noChangeArrowheads="1"/>
          </p:cNvPicPr>
          <p:nvPr/>
        </p:nvPicPr>
        <p:blipFill>
          <a:blip r:embed="rId2" cstate="print"/>
          <a:srcRect l="9599" t="14490" r="12666" b="9914"/>
          <a:stretch>
            <a:fillRect/>
          </a:stretch>
        </p:blipFill>
        <p:spPr bwMode="auto">
          <a:xfrm>
            <a:off x="1371600" y="3276600"/>
            <a:ext cx="2514600" cy="171132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176" y="1752601"/>
            <a:ext cx="4775824" cy="464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4876800" cy="2514600"/>
          </a:xfrm>
        </p:spPr>
        <p:txBody>
          <a:bodyPr/>
          <a:lstStyle/>
          <a:p>
            <a:pPr marL="169863" indent="-169863"/>
            <a:r>
              <a:rPr lang="en-US" dirty="0" smtClean="0"/>
              <a:t>Deeply Inelastic Scattering:</a:t>
            </a:r>
          </a:p>
          <a:p>
            <a:pPr marL="287338" lvl="1" indent="-117475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“pion targets are not abundant” </a:t>
            </a:r>
            <a:r>
              <a:rPr lang="en-US" dirty="0" smtClean="0"/>
              <a:t>Hecht</a:t>
            </a:r>
          </a:p>
          <a:p>
            <a:pPr marL="341313" lvl="1" indent="-171450"/>
            <a:r>
              <a:rPr lang="en-US" dirty="0" smtClean="0"/>
              <a:t>DIS on virtual pions:</a:t>
            </a:r>
          </a:p>
          <a:p>
            <a:pPr marL="287338" lvl="2" indent="0">
              <a:buNone/>
            </a:pPr>
            <a:r>
              <a:rPr lang="en-US" dirty="0" err="1" smtClean="0"/>
              <a:t>ep</a:t>
            </a:r>
            <a:r>
              <a:rPr lang="en-US" dirty="0" err="1" smtClean="0">
                <a:latin typeface="Calibri"/>
                <a:cs typeface="Calibri"/>
              </a:rPr>
              <a:t>→</a:t>
            </a:r>
            <a:r>
              <a:rPr lang="en-US" dirty="0" err="1" smtClean="0"/>
              <a:t>eNx</a:t>
            </a:r>
            <a:r>
              <a:rPr lang="en-US" dirty="0" smtClean="0"/>
              <a:t>  HERA data </a:t>
            </a:r>
            <a:r>
              <a:rPr lang="en-US" sz="1200" dirty="0" smtClean="0"/>
              <a:t>[ZEUS, NPB637 3 (2002)]</a:t>
            </a:r>
            <a:endParaRPr lang="en-US" dirty="0" smtClean="0"/>
          </a:p>
          <a:p>
            <a:pPr marL="341313" lvl="2" indent="-53975">
              <a:buNone/>
            </a:pPr>
            <a:r>
              <a:rPr lang="en-US" dirty="0" smtClean="0"/>
              <a:t>Possible JLab and EIC.</a:t>
            </a:r>
          </a:p>
          <a:p>
            <a:pPr marL="341313" lvl="1" indent="-171450"/>
            <a:r>
              <a:rPr lang="en-US" dirty="0" smtClean="0"/>
              <a:t>Low-x data (Different Workshop?)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572000" y="1371600"/>
            <a:ext cx="4343400" cy="1454150"/>
            <a:chOff x="3810000" y="2355850"/>
            <a:chExt cx="4343400" cy="1454150"/>
          </a:xfrm>
        </p:grpSpPr>
        <p:pic>
          <p:nvPicPr>
            <p:cNvPr id="20" name="Picture 11" descr="C:\work_area\text\talk\figs\dphoton_annihl.png"/>
            <p:cNvPicPr>
              <a:picLocks noChangeAspect="1" noChangeArrowheads="1"/>
            </p:cNvPicPr>
            <p:nvPr/>
          </p:nvPicPr>
          <p:blipFill>
            <a:blip r:embed="rId3" cstate="print"/>
            <a:srcRect l="13867" t="18181" r="13954" b="14934"/>
            <a:stretch>
              <a:fillRect/>
            </a:stretch>
          </p:blipFill>
          <p:spPr bwMode="auto">
            <a:xfrm>
              <a:off x="3810000" y="2355850"/>
              <a:ext cx="2057400" cy="1454150"/>
            </a:xfrm>
            <a:prstGeom prst="rect">
              <a:avLst/>
            </a:prstGeom>
            <a:noFill/>
          </p:spPr>
        </p:pic>
        <p:pic>
          <p:nvPicPr>
            <p:cNvPr id="21" name="Picture 12" descr="C:\work_area\text\talk\figs\dphoton_compton.png"/>
            <p:cNvPicPr>
              <a:picLocks noChangeAspect="1" noChangeArrowheads="1"/>
            </p:cNvPicPr>
            <p:nvPr/>
          </p:nvPicPr>
          <p:blipFill>
            <a:blip r:embed="rId4" cstate="print"/>
            <a:srcRect l="13867" t="17482" r="13066" b="17482"/>
            <a:stretch>
              <a:fillRect/>
            </a:stretch>
          </p:blipFill>
          <p:spPr bwMode="auto">
            <a:xfrm>
              <a:off x="6096000" y="2362200"/>
              <a:ext cx="2057400" cy="139700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15000" cy="792162"/>
          </a:xfrm>
        </p:spPr>
        <p:txBody>
          <a:bodyPr/>
          <a:lstStyle/>
          <a:p>
            <a:r>
              <a:rPr lang="en-US" dirty="0" smtClean="0"/>
              <a:t>Experimental Tools for </a:t>
            </a:r>
            <a:r>
              <a:rPr lang="el-GR" dirty="0" smtClean="0"/>
              <a:t>π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10" descr="C:\work_area\text\talk\figs\virt_pi_dis.png"/>
          <p:cNvPicPr>
            <a:picLocks noChangeAspect="1" noChangeArrowheads="1"/>
          </p:cNvPicPr>
          <p:nvPr/>
        </p:nvPicPr>
        <p:blipFill>
          <a:blip r:embed="rId5" cstate="print"/>
          <a:srcRect l="9599" t="14490" r="12666" b="9914"/>
          <a:stretch>
            <a:fillRect/>
          </a:stretch>
        </p:blipFill>
        <p:spPr bwMode="auto">
          <a:xfrm>
            <a:off x="7543800" y="304800"/>
            <a:ext cx="1455576" cy="990600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914400"/>
            <a:ext cx="441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lvl="0" indent="-169863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</a:rPr>
              <a:t>Deeply Inelastic Scattering:</a:t>
            </a:r>
          </a:p>
          <a:p>
            <a:pPr marL="287338" lvl="1" indent="-117475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kern="0" dirty="0" smtClean="0">
                <a:solidFill>
                  <a:srgbClr val="000000"/>
                </a:solidFill>
              </a:rPr>
              <a:t> </a:t>
            </a:r>
            <a:r>
              <a:rPr lang="en-US" kern="0" dirty="0" smtClean="0">
                <a:solidFill>
                  <a:srgbClr val="C00000"/>
                </a:solidFill>
              </a:rPr>
              <a:t>“pion targets are not abundant” </a:t>
            </a:r>
            <a:r>
              <a:rPr lang="en-US" kern="0" dirty="0" smtClean="0">
                <a:solidFill>
                  <a:srgbClr val="000000"/>
                </a:solidFill>
              </a:rPr>
              <a:t>Hecht</a:t>
            </a:r>
          </a:p>
          <a:p>
            <a:pPr marL="341313" lvl="1" indent="-17145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kern="0" dirty="0" smtClean="0">
                <a:solidFill>
                  <a:srgbClr val="000000"/>
                </a:solidFill>
              </a:rPr>
              <a:t>DIS on virtual pions:</a:t>
            </a:r>
          </a:p>
          <a:p>
            <a:pPr marL="287338" lvl="2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600" kern="0" dirty="0" err="1" smtClean="0">
                <a:solidFill>
                  <a:srgbClr val="000000"/>
                </a:solidFill>
              </a:rPr>
              <a:t>ep</a:t>
            </a:r>
            <a:r>
              <a:rPr lang="en-US" sz="1600" kern="0" dirty="0" err="1" smtClean="0">
                <a:solidFill>
                  <a:srgbClr val="000000"/>
                </a:solidFill>
                <a:cs typeface="Calibri"/>
              </a:rPr>
              <a:t>→</a:t>
            </a:r>
            <a:r>
              <a:rPr lang="en-US" sz="1600" kern="0" dirty="0" err="1" smtClean="0">
                <a:solidFill>
                  <a:srgbClr val="000000"/>
                </a:solidFill>
              </a:rPr>
              <a:t>eNx</a:t>
            </a:r>
            <a:r>
              <a:rPr lang="en-US" sz="1600" kern="0" dirty="0" smtClean="0">
                <a:solidFill>
                  <a:srgbClr val="000000"/>
                </a:solidFill>
              </a:rPr>
              <a:t>  HERA data </a:t>
            </a:r>
            <a:r>
              <a:rPr lang="en-US" sz="1200" kern="0" dirty="0" smtClean="0">
                <a:solidFill>
                  <a:srgbClr val="000000"/>
                </a:solidFill>
              </a:rPr>
              <a:t>[ZEUS, NPB637 3 (2002)]</a:t>
            </a:r>
            <a:endParaRPr lang="en-US" sz="1600" kern="0" dirty="0" smtClean="0">
              <a:solidFill>
                <a:srgbClr val="000000"/>
              </a:solidFill>
            </a:endParaRPr>
          </a:p>
          <a:p>
            <a:pPr marL="341313" lvl="2" indent="-53975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600" kern="0" dirty="0" smtClean="0">
                <a:solidFill>
                  <a:srgbClr val="000000"/>
                </a:solidFill>
              </a:rPr>
              <a:t>Possible JLab and EIC.</a:t>
            </a:r>
          </a:p>
          <a:p>
            <a:pPr marL="341313" lvl="1" indent="-17145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kern="0" dirty="0" smtClean="0">
                <a:solidFill>
                  <a:srgbClr val="000000"/>
                </a:solidFill>
              </a:rPr>
              <a:t>Low-x data (Different Workshop?)</a:t>
            </a:r>
          </a:p>
          <a:p>
            <a:pPr marL="169863" lvl="0" indent="-169863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Direct photos in </a:t>
            </a:r>
            <a:r>
              <a:rPr lang="en-US" kern="0" dirty="0" err="1" smtClean="0">
                <a:solidFill>
                  <a:srgbClr val="000000"/>
                </a:solidFill>
              </a:rPr>
              <a:t>πp</a:t>
            </a:r>
            <a:r>
              <a:rPr lang="en-US" kern="0" dirty="0" smtClean="0">
                <a:solidFill>
                  <a:srgbClr val="000000"/>
                </a:solidFill>
              </a:rPr>
              <a:t> interactions</a:t>
            </a:r>
          </a:p>
          <a:p>
            <a:pPr marL="341313" lvl="2" indent="-17145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Calibri" pitchFamily="34" charset="0"/>
              <a:buChar char="–"/>
              <a:tabLst>
                <a:tab pos="403225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Sensitive to gluon distributions.</a:t>
            </a:r>
            <a:r>
              <a:rPr lang="en-US" sz="2000" kern="0" dirty="0" smtClean="0">
                <a:solidFill>
                  <a:srgbClr val="000000"/>
                </a:solidFill>
              </a:rPr>
              <a:t>  </a:t>
            </a:r>
          </a:p>
          <a:p>
            <a:pPr marL="512763" lvl="3" indent="-17145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tabLst>
                <a:tab pos="403225" algn="l"/>
              </a:tabLst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[CERN WA 70, Z. Phys. </a:t>
            </a:r>
            <a:r>
              <a:rPr lang="en-US" sz="1400" b="1" kern="0" dirty="0" smtClean="0">
                <a:solidFill>
                  <a:srgbClr val="000000"/>
                </a:solidFill>
              </a:rPr>
              <a:t>C37</a:t>
            </a:r>
            <a:r>
              <a:rPr lang="en-US" sz="1400" kern="0" dirty="0" smtClean="0">
                <a:solidFill>
                  <a:srgbClr val="000000"/>
                </a:solidFill>
              </a:rPr>
              <a:t> 535 (1988)]</a:t>
            </a:r>
          </a:p>
          <a:p>
            <a:pPr marL="403225" lvl="1" indent="-233363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Calibri" pitchFamily="34" charset="0"/>
              <a:buChar char="–"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Assume parameterization</a:t>
            </a:r>
          </a:p>
          <a:p>
            <a:pPr marL="169863" lvl="0" indent="-169863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endParaRPr lang="en-US" sz="2000" kern="0" dirty="0" smtClean="0">
              <a:solidFill>
                <a:srgbClr val="000000"/>
              </a:solidFill>
            </a:endParaRPr>
          </a:p>
          <a:p>
            <a:pPr marL="169863" lvl="0" indent="-169863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endParaRPr lang="en-US" sz="2000" kern="0" dirty="0" smtClean="0">
              <a:solidFill>
                <a:srgbClr val="000000"/>
              </a:solidFill>
            </a:endParaRPr>
          </a:p>
          <a:p>
            <a:pPr marL="169863" lvl="0" indent="-169863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endParaRPr lang="en-US" sz="2000" kern="0" dirty="0" smtClean="0">
              <a:solidFill>
                <a:srgbClr val="000000"/>
              </a:solidFill>
            </a:endParaRPr>
          </a:p>
          <a:p>
            <a:pPr marL="169863" lvl="0" indent="-169863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defRPr/>
            </a:pPr>
            <a:endParaRPr lang="en-US" sz="2000" kern="0" dirty="0" smtClean="0">
              <a:solidFill>
                <a:srgbClr val="000000"/>
              </a:solidFill>
            </a:endParaRPr>
          </a:p>
          <a:p>
            <a:pPr marL="1084263" lvl="2" indent="-169863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400" kern="0" dirty="0" smtClean="0">
                <a:solidFill>
                  <a:srgbClr val="000000"/>
                </a:solidFill>
              </a:rPr>
              <a:t>SMRS, PR</a:t>
            </a:r>
            <a:r>
              <a:rPr lang="en-US" sz="1400" b="1" kern="0" dirty="0" smtClean="0">
                <a:solidFill>
                  <a:srgbClr val="000000"/>
                </a:solidFill>
              </a:rPr>
              <a:t>D45</a:t>
            </a:r>
            <a:r>
              <a:rPr lang="en-US" sz="1400" kern="0" dirty="0" smtClean="0">
                <a:solidFill>
                  <a:srgbClr val="000000"/>
                </a:solidFill>
              </a:rPr>
              <a:t> 2349 (1992)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t="7937"/>
          <a:stretch>
            <a:fillRect/>
          </a:stretch>
        </p:blipFill>
        <p:spPr bwMode="auto">
          <a:xfrm>
            <a:off x="4389088" y="2819400"/>
            <a:ext cx="4754912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838200" y="4267200"/>
            <a:ext cx="2655888" cy="1314129"/>
            <a:chOff x="577056" y="2667000"/>
            <a:chExt cx="2655888" cy="1314129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833182" y="2667000"/>
            <a:ext cx="2143635" cy="305332"/>
          </p:xfrm>
          <a:graphic>
            <a:graphicData uri="http://schemas.openxmlformats.org/presentationml/2006/ole">
              <p:oleObj spid="_x0000_s56322" name="Formula" r:id="rId7" imgW="1360440" imgH="193320" progId="Equation.Ribbit">
                <p:embed/>
              </p:oleObj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1535951" y="3048000"/>
            <a:ext cx="738097" cy="238462"/>
          </p:xfrm>
          <a:graphic>
            <a:graphicData uri="http://schemas.openxmlformats.org/presentationml/2006/ole">
              <p:oleObj spid="_x0000_s56323" name="Formula" r:id="rId8" imgW="468720" imgH="151200" progId="Equation.Ribbit">
                <p:embed/>
              </p:oleObj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577056" y="3352800"/>
            <a:ext cx="2655888" cy="628329"/>
          </p:xfrm>
          <a:graphic>
            <a:graphicData uri="http://schemas.openxmlformats.org/presentationml/2006/ole">
              <p:oleObj spid="_x0000_s56324" name="Formula" r:id="rId9" imgW="1685520" imgH="398880" progId="Equation.Ribbit">
                <p:embed/>
              </p:oleObj>
            </a:graphicData>
          </a:graphic>
        </p:graphicFrame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/>
          <p:cNvGrpSpPr>
            <a:grpSpLocks noChangeAspect="1"/>
          </p:cNvGrpSpPr>
          <p:nvPr/>
        </p:nvGrpSpPr>
        <p:grpSpPr>
          <a:xfrm>
            <a:off x="5562600" y="2971800"/>
            <a:ext cx="2667000" cy="892899"/>
            <a:chOff x="3810000" y="2355850"/>
            <a:chExt cx="4343400" cy="1454150"/>
          </a:xfrm>
        </p:grpSpPr>
        <p:pic>
          <p:nvPicPr>
            <p:cNvPr id="20" name="Picture 11" descr="C:\work_area\text\talk\figs\dphoton_annihl.png"/>
            <p:cNvPicPr>
              <a:picLocks noChangeAspect="1" noChangeArrowheads="1"/>
            </p:cNvPicPr>
            <p:nvPr/>
          </p:nvPicPr>
          <p:blipFill>
            <a:blip r:embed="rId6" cstate="print"/>
            <a:srcRect l="13867" t="18181" r="13954" b="14934"/>
            <a:stretch>
              <a:fillRect/>
            </a:stretch>
          </p:blipFill>
          <p:spPr bwMode="auto">
            <a:xfrm>
              <a:off x="3810000" y="2355850"/>
              <a:ext cx="2057400" cy="1454150"/>
            </a:xfrm>
            <a:prstGeom prst="rect">
              <a:avLst/>
            </a:prstGeom>
            <a:noFill/>
          </p:spPr>
        </p:pic>
        <p:pic>
          <p:nvPicPr>
            <p:cNvPr id="21" name="Picture 12" descr="C:\work_area\text\talk\figs\dphoton_compton.png"/>
            <p:cNvPicPr>
              <a:picLocks noChangeAspect="1" noChangeArrowheads="1"/>
            </p:cNvPicPr>
            <p:nvPr/>
          </p:nvPicPr>
          <p:blipFill>
            <a:blip r:embed="rId7" cstate="print"/>
            <a:srcRect l="13867" t="17482" r="13066" b="17482"/>
            <a:stretch>
              <a:fillRect/>
            </a:stretch>
          </p:blipFill>
          <p:spPr bwMode="auto">
            <a:xfrm>
              <a:off x="6096000" y="2362200"/>
              <a:ext cx="2057400" cy="139700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15000" cy="792162"/>
          </a:xfrm>
        </p:spPr>
        <p:txBody>
          <a:bodyPr/>
          <a:lstStyle/>
          <a:p>
            <a:r>
              <a:rPr lang="en-US" dirty="0" smtClean="0"/>
              <a:t>Experimental Tools for </a:t>
            </a:r>
            <a:r>
              <a:rPr lang="el-GR" dirty="0" smtClean="0"/>
              <a:t>π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10" descr="C:\work_area\text\talk\figs\virt_pi_dis.png"/>
          <p:cNvPicPr>
            <a:picLocks noChangeAspect="1" noChangeArrowheads="1"/>
          </p:cNvPicPr>
          <p:nvPr/>
        </p:nvPicPr>
        <p:blipFill>
          <a:blip r:embed="rId8" cstate="print"/>
          <a:srcRect l="9599" t="14490" r="12666" b="9914"/>
          <a:stretch>
            <a:fillRect/>
          </a:stretch>
        </p:blipFill>
        <p:spPr bwMode="auto">
          <a:xfrm>
            <a:off x="7543800" y="304800"/>
            <a:ext cx="1455576" cy="990600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914400"/>
            <a:ext cx="441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Deeply Inelastic Scattering:</a:t>
            </a:r>
          </a:p>
          <a:p>
            <a:pPr marL="287338" marR="0" lvl="1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“pion targets are not abundant”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Hecht</a:t>
            </a:r>
          </a:p>
          <a:p>
            <a:pPr marL="287338" marR="0" lvl="1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DIS on virtual pions:</a:t>
            </a:r>
          </a:p>
          <a:p>
            <a:pPr marL="287338" marR="0" lvl="2" indent="-1174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ep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→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eNx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HERA data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[ZEUS, NPB637 3 (2002)]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287338" marR="0" lvl="2" indent="-1174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Possible JLab and EIC.</a:t>
            </a:r>
          </a:p>
          <a:p>
            <a:pPr marL="341313" marR="0" lvl="1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Low-x data (Different Workshop?)</a:t>
            </a:r>
          </a:p>
          <a:p>
            <a:pPr marL="169863" lvl="0" indent="-169863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Direct photos in </a:t>
            </a:r>
            <a:r>
              <a:rPr lang="en-US" kern="0" dirty="0" err="1" smtClean="0">
                <a:solidFill>
                  <a:srgbClr val="000000"/>
                </a:solidFill>
              </a:rPr>
              <a:t>πp</a:t>
            </a:r>
            <a:r>
              <a:rPr lang="en-US" kern="0" dirty="0" smtClean="0">
                <a:solidFill>
                  <a:srgbClr val="000000"/>
                </a:solidFill>
              </a:rPr>
              <a:t> interactions</a:t>
            </a:r>
          </a:p>
          <a:p>
            <a:pPr marL="341313" lvl="2" indent="-17145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Calibri" pitchFamily="34" charset="0"/>
              <a:buChar char="–"/>
              <a:tabLst>
                <a:tab pos="403225" algn="l"/>
              </a:tabLst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Sensitive to gluon distributions.</a:t>
            </a:r>
            <a:r>
              <a:rPr lang="en-US" sz="2000" kern="0" dirty="0" smtClean="0">
                <a:solidFill>
                  <a:srgbClr val="000000"/>
                </a:solidFill>
              </a:rPr>
              <a:t>  </a:t>
            </a:r>
          </a:p>
          <a:p>
            <a:pPr marL="512763" lvl="3" indent="-17145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tabLst>
                <a:tab pos="403225" algn="l"/>
              </a:tabLst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[CERN WA 70, Z. Phys. </a:t>
            </a:r>
            <a:r>
              <a:rPr lang="en-US" sz="1400" b="1" kern="0" dirty="0" smtClean="0">
                <a:solidFill>
                  <a:srgbClr val="000000"/>
                </a:solidFill>
              </a:rPr>
              <a:t>C37</a:t>
            </a:r>
            <a:r>
              <a:rPr lang="en-US" sz="1400" kern="0" dirty="0" smtClean="0">
                <a:solidFill>
                  <a:srgbClr val="000000"/>
                </a:solidFill>
              </a:rPr>
              <a:t> 535 (1988)]</a:t>
            </a:r>
          </a:p>
          <a:p>
            <a:pPr marL="512763" lvl="3" indent="-17145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tabLst>
                <a:tab pos="403225" algn="l"/>
              </a:tabLst>
              <a:defRPr/>
            </a:pPr>
            <a:endParaRPr lang="en-US" sz="1400" kern="0" dirty="0" smtClean="0">
              <a:solidFill>
                <a:srgbClr val="000000"/>
              </a:solidFill>
            </a:endParaRPr>
          </a:p>
          <a:p>
            <a:pPr marL="169863" lvl="1" indent="-169863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Drell-Yan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π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2514600" y="4191000"/>
            <a:ext cx="3025775" cy="1666875"/>
            <a:chOff x="483" y="953"/>
            <a:chExt cx="1906" cy="1050"/>
          </a:xfrm>
        </p:grpSpPr>
        <p:pic>
          <p:nvPicPr>
            <p:cNvPr id="22" name="Picture 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22" y="1664"/>
              <a:ext cx="267" cy="1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06" y="1074"/>
              <a:ext cx="267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grpSp>
          <p:nvGrpSpPr>
            <p:cNvPr id="24" name="Group 7"/>
            <p:cNvGrpSpPr>
              <a:grpSpLocks/>
            </p:cNvGrpSpPr>
            <p:nvPr/>
          </p:nvGrpSpPr>
          <p:grpSpPr bwMode="auto">
            <a:xfrm>
              <a:off x="483" y="953"/>
              <a:ext cx="1890" cy="1050"/>
              <a:chOff x="483" y="953"/>
              <a:chExt cx="1890" cy="1050"/>
            </a:xfrm>
          </p:grpSpPr>
          <p:grpSp>
            <p:nvGrpSpPr>
              <p:cNvPr id="27" name="Group 8"/>
              <p:cNvGrpSpPr>
                <a:grpSpLocks noChangeAspect="1"/>
              </p:cNvGrpSpPr>
              <p:nvPr/>
            </p:nvGrpSpPr>
            <p:grpSpPr bwMode="auto">
              <a:xfrm>
                <a:off x="1203" y="1362"/>
                <a:ext cx="464" cy="239"/>
                <a:chOff x="2707" y="2966"/>
                <a:chExt cx="864" cy="672"/>
              </a:xfrm>
            </p:grpSpPr>
            <p:sp>
              <p:nvSpPr>
                <p:cNvPr id="40" name="Freeform 9"/>
                <p:cNvSpPr>
                  <a:spLocks noChangeAspect="1"/>
                </p:cNvSpPr>
                <p:nvPr/>
              </p:nvSpPr>
              <p:spPr bwMode="auto">
                <a:xfrm>
                  <a:off x="3053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0"/>
                <p:cNvSpPr>
                  <a:spLocks noChangeAspect="1"/>
                </p:cNvSpPr>
                <p:nvPr/>
              </p:nvSpPr>
              <p:spPr bwMode="auto">
                <a:xfrm>
                  <a:off x="3225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1"/>
                <p:cNvSpPr>
                  <a:spLocks noChangeAspect="1"/>
                </p:cNvSpPr>
                <p:nvPr/>
              </p:nvSpPr>
              <p:spPr bwMode="auto">
                <a:xfrm>
                  <a:off x="3398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2"/>
                <p:cNvSpPr>
                  <a:spLocks noChangeAspect="1"/>
                </p:cNvSpPr>
                <p:nvPr/>
              </p:nvSpPr>
              <p:spPr bwMode="auto">
                <a:xfrm>
                  <a:off x="2880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3"/>
                <p:cNvSpPr>
                  <a:spLocks noChangeAspect="1"/>
                </p:cNvSpPr>
                <p:nvPr/>
              </p:nvSpPr>
              <p:spPr bwMode="auto">
                <a:xfrm>
                  <a:off x="2707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4"/>
              <p:cNvGrpSpPr>
                <a:grpSpLocks noChangeAspect="1"/>
              </p:cNvGrpSpPr>
              <p:nvPr/>
            </p:nvGrpSpPr>
            <p:grpSpPr bwMode="auto">
              <a:xfrm>
                <a:off x="1659" y="969"/>
                <a:ext cx="709" cy="517"/>
                <a:chOff x="3818" y="1354"/>
                <a:chExt cx="1246" cy="432"/>
              </a:xfrm>
            </p:grpSpPr>
            <p:sp>
              <p:nvSpPr>
                <p:cNvPr id="38" name="Line 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Line 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7"/>
              <p:cNvGrpSpPr>
                <a:grpSpLocks noChangeAspect="1"/>
              </p:cNvGrpSpPr>
              <p:nvPr/>
            </p:nvGrpSpPr>
            <p:grpSpPr bwMode="auto">
              <a:xfrm flipV="1">
                <a:off x="1662" y="1486"/>
                <a:ext cx="711" cy="517"/>
                <a:chOff x="3818" y="1354"/>
                <a:chExt cx="1246" cy="432"/>
              </a:xfrm>
            </p:grpSpPr>
            <p:sp>
              <p:nvSpPr>
                <p:cNvPr id="36" name="Line 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Line 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20"/>
              <p:cNvGrpSpPr>
                <a:grpSpLocks noChangeAspect="1"/>
              </p:cNvGrpSpPr>
              <p:nvPr/>
            </p:nvGrpSpPr>
            <p:grpSpPr bwMode="auto">
              <a:xfrm flipH="1">
                <a:off x="488" y="953"/>
                <a:ext cx="709" cy="517"/>
                <a:chOff x="3818" y="1354"/>
                <a:chExt cx="1246" cy="432"/>
              </a:xfrm>
            </p:grpSpPr>
            <p:sp>
              <p:nvSpPr>
                <p:cNvPr id="34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 type="arrow" w="med" len="med"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Line 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23"/>
              <p:cNvGrpSpPr>
                <a:grpSpLocks noChangeAspect="1"/>
              </p:cNvGrpSpPr>
              <p:nvPr/>
            </p:nvGrpSpPr>
            <p:grpSpPr bwMode="auto">
              <a:xfrm flipH="1" flipV="1">
                <a:off x="483" y="1470"/>
                <a:ext cx="711" cy="517"/>
                <a:chOff x="3818" y="1354"/>
                <a:chExt cx="1246" cy="432"/>
              </a:xfrm>
            </p:grpSpPr>
            <p:sp>
              <p:nvSpPr>
                <p:cNvPr id="32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pic>
          <p:nvPicPr>
            <p:cNvPr id="25" name="Picture 2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8" y="1657"/>
              <a:ext cx="114" cy="2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12" y="1091"/>
              <a:ext cx="114" cy="1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Drell-Yan cross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1"/>
            <a:ext cx="8229600" cy="1600200"/>
          </a:xfrm>
        </p:spPr>
        <p:txBody>
          <a:bodyPr/>
          <a:lstStyle/>
          <a:p>
            <a:pPr marL="169863" lvl="0" indent="-169863">
              <a:buNone/>
              <a:defRPr/>
            </a:pPr>
            <a:r>
              <a:rPr lang="en-US" dirty="0" smtClean="0"/>
              <a:t>Detector acceptance chooses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target</a:t>
            </a:r>
            <a:r>
              <a:rPr lang="en-US" dirty="0" smtClean="0"/>
              <a:t> and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beam</a:t>
            </a:r>
            <a:r>
              <a:rPr lang="en-US" dirty="0" smtClean="0"/>
              <a:t>.</a:t>
            </a:r>
          </a:p>
          <a:p>
            <a:pPr marL="169863" lvl="0" indent="-169863">
              <a:defRPr/>
            </a:pPr>
            <a:r>
              <a:rPr lang="en-US" b="1" dirty="0" smtClean="0"/>
              <a:t>Fixed target, dipole focus</a:t>
            </a:r>
            <a:r>
              <a:rPr lang="en-US" dirty="0" smtClean="0"/>
              <a:t> </a:t>
            </a:r>
            <a:r>
              <a:rPr lang="en-US" dirty="0" smtClean="0">
                <a:latin typeface="cmsy10" pitchFamily="34" charset="0"/>
              </a:rPr>
              <a:t>)</a:t>
            </a:r>
            <a:r>
              <a:rPr lang="en-US" dirty="0" smtClean="0"/>
              <a:t> high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beam</a:t>
            </a:r>
            <a:r>
              <a:rPr lang="en-US" dirty="0" smtClean="0"/>
              <a:t> –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target</a:t>
            </a:r>
            <a:r>
              <a:rPr lang="en-US" dirty="0" smtClean="0"/>
              <a:t> </a:t>
            </a:r>
          </a:p>
          <a:p>
            <a:pPr marL="169863" lvl="0" indent="-169863">
              <a:defRPr/>
            </a:pPr>
            <a:r>
              <a:rPr lang="en-US" dirty="0" smtClean="0"/>
              <a:t>Valence Beam quarks at high-x.</a:t>
            </a:r>
          </a:p>
          <a:p>
            <a:pPr marL="169863" lvl="0" indent="-169863">
              <a:defRPr/>
            </a:pPr>
            <a:r>
              <a:rPr lang="en-US" dirty="0" smtClean="0"/>
              <a:t>Sea-target quarks at low/intermediate-x.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3rd International Workshop on Nucleon Structure at Large Bjorken 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2" name="Group 134"/>
          <p:cNvGrpSpPr>
            <a:grpSpLocks/>
          </p:cNvGrpSpPr>
          <p:nvPr/>
        </p:nvGrpSpPr>
        <p:grpSpPr bwMode="auto">
          <a:xfrm>
            <a:off x="5029200" y="685800"/>
            <a:ext cx="3157538" cy="1598612"/>
            <a:chOff x="483" y="953"/>
            <a:chExt cx="1906" cy="1050"/>
          </a:xfrm>
        </p:grpSpPr>
        <p:pic>
          <p:nvPicPr>
            <p:cNvPr id="13" name="Picture 13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22" y="1664"/>
              <a:ext cx="267" cy="1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06" y="1074"/>
              <a:ext cx="267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grpSp>
          <p:nvGrpSpPr>
            <p:cNvPr id="15" name="Group 137"/>
            <p:cNvGrpSpPr>
              <a:grpSpLocks/>
            </p:cNvGrpSpPr>
            <p:nvPr/>
          </p:nvGrpSpPr>
          <p:grpSpPr bwMode="auto">
            <a:xfrm>
              <a:off x="483" y="953"/>
              <a:ext cx="1890" cy="1050"/>
              <a:chOff x="483" y="953"/>
              <a:chExt cx="1890" cy="1050"/>
            </a:xfrm>
          </p:grpSpPr>
          <p:grpSp>
            <p:nvGrpSpPr>
              <p:cNvPr id="18" name="Group 138"/>
              <p:cNvGrpSpPr>
                <a:grpSpLocks noChangeAspect="1"/>
              </p:cNvGrpSpPr>
              <p:nvPr/>
            </p:nvGrpSpPr>
            <p:grpSpPr bwMode="auto">
              <a:xfrm>
                <a:off x="1201" y="1362"/>
                <a:ext cx="464" cy="239"/>
                <a:chOff x="2707" y="2966"/>
                <a:chExt cx="864" cy="672"/>
              </a:xfrm>
            </p:grpSpPr>
            <p:sp>
              <p:nvSpPr>
                <p:cNvPr id="31" name="Freeform 139"/>
                <p:cNvSpPr>
                  <a:spLocks noChangeAspect="1"/>
                </p:cNvSpPr>
                <p:nvPr/>
              </p:nvSpPr>
              <p:spPr bwMode="auto">
                <a:xfrm>
                  <a:off x="3053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40"/>
                <p:cNvSpPr>
                  <a:spLocks noChangeAspect="1"/>
                </p:cNvSpPr>
                <p:nvPr/>
              </p:nvSpPr>
              <p:spPr bwMode="auto">
                <a:xfrm>
                  <a:off x="3225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41"/>
                <p:cNvSpPr>
                  <a:spLocks noChangeAspect="1"/>
                </p:cNvSpPr>
                <p:nvPr/>
              </p:nvSpPr>
              <p:spPr bwMode="auto">
                <a:xfrm>
                  <a:off x="3398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42"/>
                <p:cNvSpPr>
                  <a:spLocks noChangeAspect="1"/>
                </p:cNvSpPr>
                <p:nvPr/>
              </p:nvSpPr>
              <p:spPr bwMode="auto">
                <a:xfrm>
                  <a:off x="2880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143"/>
                <p:cNvSpPr>
                  <a:spLocks noChangeAspect="1"/>
                </p:cNvSpPr>
                <p:nvPr/>
              </p:nvSpPr>
              <p:spPr bwMode="auto">
                <a:xfrm>
                  <a:off x="2707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44"/>
              <p:cNvGrpSpPr>
                <a:grpSpLocks noChangeAspect="1"/>
              </p:cNvGrpSpPr>
              <p:nvPr/>
            </p:nvGrpSpPr>
            <p:grpSpPr bwMode="auto">
              <a:xfrm>
                <a:off x="1659" y="969"/>
                <a:ext cx="709" cy="517"/>
                <a:chOff x="3818" y="1354"/>
                <a:chExt cx="1246" cy="432"/>
              </a:xfrm>
            </p:grpSpPr>
            <p:sp>
              <p:nvSpPr>
                <p:cNvPr id="29" name="Line 1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Line 1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47"/>
              <p:cNvGrpSpPr>
                <a:grpSpLocks noChangeAspect="1"/>
              </p:cNvGrpSpPr>
              <p:nvPr/>
            </p:nvGrpSpPr>
            <p:grpSpPr bwMode="auto">
              <a:xfrm flipV="1">
                <a:off x="1662" y="1486"/>
                <a:ext cx="711" cy="517"/>
                <a:chOff x="3818" y="1354"/>
                <a:chExt cx="1246" cy="432"/>
              </a:xfrm>
            </p:grpSpPr>
            <p:sp>
              <p:nvSpPr>
                <p:cNvPr id="27" name="Line 14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Line 14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50"/>
              <p:cNvGrpSpPr>
                <a:grpSpLocks noChangeAspect="1"/>
              </p:cNvGrpSpPr>
              <p:nvPr/>
            </p:nvGrpSpPr>
            <p:grpSpPr bwMode="auto">
              <a:xfrm flipH="1">
                <a:off x="488" y="953"/>
                <a:ext cx="709" cy="517"/>
                <a:chOff x="3818" y="1354"/>
                <a:chExt cx="1246" cy="432"/>
              </a:xfrm>
            </p:grpSpPr>
            <p:sp>
              <p:nvSpPr>
                <p:cNvPr id="25" name="Line 15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 type="arrow" w="med" len="med"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Line 1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53"/>
              <p:cNvGrpSpPr>
                <a:grpSpLocks noChangeAspect="1"/>
              </p:cNvGrpSpPr>
              <p:nvPr/>
            </p:nvGrpSpPr>
            <p:grpSpPr bwMode="auto">
              <a:xfrm flipH="1" flipV="1">
                <a:off x="483" y="1470"/>
                <a:ext cx="711" cy="517"/>
                <a:chOff x="3818" y="1354"/>
                <a:chExt cx="1246" cy="432"/>
              </a:xfrm>
            </p:grpSpPr>
            <p:sp>
              <p:nvSpPr>
                <p:cNvPr id="23" name="Line 15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Line 15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pic>
          <p:nvPicPr>
            <p:cNvPr id="16" name="Picture 15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8" y="1657"/>
              <a:ext cx="114" cy="2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15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12" y="1091"/>
              <a:ext cx="114" cy="1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987800" y="306388"/>
            <a:ext cx="5156200" cy="2955925"/>
            <a:chOff x="2512" y="1921"/>
            <a:chExt cx="3248" cy="1862"/>
          </a:xfrm>
        </p:grpSpPr>
        <p:pic>
          <p:nvPicPr>
            <p:cNvPr id="7" name="Picture 32" descr="mrst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512" y="1921"/>
              <a:ext cx="3248" cy="1732"/>
            </a:xfrm>
            <a:prstGeom prst="rect">
              <a:avLst/>
            </a:prstGeom>
            <a:noFill/>
          </p:spPr>
        </p:pic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3408" y="3456"/>
              <a:ext cx="71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u="none" dirty="0" err="1">
                  <a:solidFill>
                    <a:srgbClr val="CC3399"/>
                  </a:solidFill>
                  <a:latin typeface="Times New Roman" pitchFamily="18" charset="0"/>
                </a:rPr>
                <a:t>x</a:t>
              </a:r>
              <a:r>
                <a:rPr lang="en-US" sz="2800" u="none" baseline="-25000" dirty="0" err="1">
                  <a:solidFill>
                    <a:srgbClr val="CC3399"/>
                  </a:solidFill>
                  <a:latin typeface="Times New Roman" pitchFamily="18" charset="0"/>
                </a:rPr>
                <a:t>target</a:t>
              </a:r>
              <a:endParaRPr lang="en-US" sz="2800" u="none" baseline="-25000" dirty="0">
                <a:solidFill>
                  <a:srgbClr val="CC3399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34"/>
            <p:cNvSpPr txBox="1">
              <a:spLocks noChangeArrowheads="1"/>
            </p:cNvSpPr>
            <p:nvPr/>
          </p:nvSpPr>
          <p:spPr bwMode="auto">
            <a:xfrm>
              <a:off x="4704" y="3456"/>
              <a:ext cx="5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u="none" dirty="0" err="1">
                  <a:solidFill>
                    <a:srgbClr val="3333FF"/>
                  </a:solidFill>
                  <a:latin typeface="Times New Roman" pitchFamily="18" charset="0"/>
                </a:rPr>
                <a:t>x</a:t>
              </a:r>
              <a:r>
                <a:rPr lang="en-US" sz="2800" u="none" baseline="-25000" dirty="0" err="1">
                  <a:solidFill>
                    <a:srgbClr val="3333FF"/>
                  </a:solidFill>
                  <a:latin typeface="Times New Roman" pitchFamily="18" charset="0"/>
                </a:rPr>
                <a:t>beam</a:t>
              </a:r>
              <a:endParaRPr lang="en-US" sz="2800" u="none" baseline="-25000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10" name="AutoShape 35"/>
            <p:cNvSpPr>
              <a:spLocks/>
            </p:cNvSpPr>
            <p:nvPr/>
          </p:nvSpPr>
          <p:spPr bwMode="auto">
            <a:xfrm rot="16200000">
              <a:off x="3592" y="2939"/>
              <a:ext cx="179" cy="1142"/>
            </a:xfrm>
            <a:prstGeom prst="leftBrace">
              <a:avLst>
                <a:gd name="adj1" fmla="val 35510"/>
                <a:gd name="adj2" fmla="val 46542"/>
              </a:avLst>
            </a:prstGeom>
            <a:noFill/>
            <a:ln w="28575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/>
              <a:endParaRPr lang="en-US" u="none">
                <a:solidFill>
                  <a:srgbClr val="CC3399"/>
                </a:solidFill>
                <a:latin typeface="Times New Roman" pitchFamily="18" charset="0"/>
              </a:endParaRPr>
            </a:p>
          </p:txBody>
        </p:sp>
        <p:sp>
          <p:nvSpPr>
            <p:cNvPr id="11" name="AutoShape 36"/>
            <p:cNvSpPr>
              <a:spLocks/>
            </p:cNvSpPr>
            <p:nvPr/>
          </p:nvSpPr>
          <p:spPr bwMode="auto">
            <a:xfrm rot="16200000">
              <a:off x="4898" y="3017"/>
              <a:ext cx="179" cy="987"/>
            </a:xfrm>
            <a:prstGeom prst="leftBrace">
              <a:avLst>
                <a:gd name="adj1" fmla="val 30690"/>
                <a:gd name="adj2" fmla="val 46542"/>
              </a:avLst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/>
              <a:endParaRPr lang="en-US" u="none">
                <a:solidFill>
                  <a:srgbClr val="33CC33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6" name="Group 80"/>
          <p:cNvGrpSpPr>
            <a:grpSpLocks/>
          </p:cNvGrpSpPr>
          <p:nvPr/>
        </p:nvGrpSpPr>
        <p:grpSpPr bwMode="auto">
          <a:xfrm>
            <a:off x="2438400" y="685800"/>
            <a:ext cx="1919287" cy="1014412"/>
            <a:chOff x="4106" y="2696"/>
            <a:chExt cx="1497" cy="831"/>
          </a:xfrm>
        </p:grpSpPr>
        <p:grpSp>
          <p:nvGrpSpPr>
            <p:cNvPr id="37" name="Group 81"/>
            <p:cNvGrpSpPr>
              <a:grpSpLocks/>
            </p:cNvGrpSpPr>
            <p:nvPr/>
          </p:nvGrpSpPr>
          <p:grpSpPr bwMode="auto">
            <a:xfrm>
              <a:off x="4154" y="2702"/>
              <a:ext cx="1293" cy="831"/>
              <a:chOff x="483" y="953"/>
              <a:chExt cx="1890" cy="1050"/>
            </a:xfrm>
          </p:grpSpPr>
          <p:grpSp>
            <p:nvGrpSpPr>
              <p:cNvPr id="42" name="Group 82"/>
              <p:cNvGrpSpPr>
                <a:grpSpLocks noChangeAspect="1"/>
              </p:cNvGrpSpPr>
              <p:nvPr/>
            </p:nvGrpSpPr>
            <p:grpSpPr bwMode="auto">
              <a:xfrm>
                <a:off x="1199" y="1362"/>
                <a:ext cx="464" cy="239"/>
                <a:chOff x="2707" y="2966"/>
                <a:chExt cx="864" cy="672"/>
              </a:xfrm>
            </p:grpSpPr>
            <p:sp>
              <p:nvSpPr>
                <p:cNvPr id="55" name="Freeform 83"/>
                <p:cNvSpPr>
                  <a:spLocks noChangeAspect="1"/>
                </p:cNvSpPr>
                <p:nvPr/>
              </p:nvSpPr>
              <p:spPr bwMode="auto">
                <a:xfrm>
                  <a:off x="3053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84"/>
                <p:cNvSpPr>
                  <a:spLocks noChangeAspect="1"/>
                </p:cNvSpPr>
                <p:nvPr/>
              </p:nvSpPr>
              <p:spPr bwMode="auto">
                <a:xfrm>
                  <a:off x="3225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85"/>
                <p:cNvSpPr>
                  <a:spLocks noChangeAspect="1"/>
                </p:cNvSpPr>
                <p:nvPr/>
              </p:nvSpPr>
              <p:spPr bwMode="auto">
                <a:xfrm>
                  <a:off x="3398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86"/>
                <p:cNvSpPr>
                  <a:spLocks noChangeAspect="1"/>
                </p:cNvSpPr>
                <p:nvPr/>
              </p:nvSpPr>
              <p:spPr bwMode="auto">
                <a:xfrm>
                  <a:off x="2880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87"/>
                <p:cNvSpPr>
                  <a:spLocks noChangeAspect="1"/>
                </p:cNvSpPr>
                <p:nvPr/>
              </p:nvSpPr>
              <p:spPr bwMode="auto">
                <a:xfrm>
                  <a:off x="2707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88"/>
              <p:cNvGrpSpPr>
                <a:grpSpLocks noChangeAspect="1"/>
              </p:cNvGrpSpPr>
              <p:nvPr/>
            </p:nvGrpSpPr>
            <p:grpSpPr bwMode="auto">
              <a:xfrm>
                <a:off x="1659" y="969"/>
                <a:ext cx="709" cy="517"/>
                <a:chOff x="3818" y="1354"/>
                <a:chExt cx="1246" cy="432"/>
              </a:xfrm>
            </p:grpSpPr>
            <p:sp>
              <p:nvSpPr>
                <p:cNvPr id="53" name="Line 8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arrow" w="med" len="med"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Line 9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91"/>
              <p:cNvGrpSpPr>
                <a:grpSpLocks noChangeAspect="1"/>
              </p:cNvGrpSpPr>
              <p:nvPr/>
            </p:nvGrpSpPr>
            <p:grpSpPr bwMode="auto">
              <a:xfrm flipV="1">
                <a:off x="1662" y="1486"/>
                <a:ext cx="711" cy="517"/>
                <a:chOff x="3818" y="1354"/>
                <a:chExt cx="1246" cy="432"/>
              </a:xfrm>
            </p:grpSpPr>
            <p:sp>
              <p:nvSpPr>
                <p:cNvPr id="51" name="Line 9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Line 9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94"/>
              <p:cNvGrpSpPr>
                <a:grpSpLocks noChangeAspect="1"/>
              </p:cNvGrpSpPr>
              <p:nvPr/>
            </p:nvGrpSpPr>
            <p:grpSpPr bwMode="auto">
              <a:xfrm flipH="1">
                <a:off x="488" y="953"/>
                <a:ext cx="709" cy="517"/>
                <a:chOff x="3818" y="1354"/>
                <a:chExt cx="1246" cy="432"/>
              </a:xfrm>
            </p:grpSpPr>
            <p:sp>
              <p:nvSpPr>
                <p:cNvPr id="49" name="Line 9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 type="arrow" w="med" len="med"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Line 9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97"/>
              <p:cNvGrpSpPr>
                <a:grpSpLocks noChangeAspect="1"/>
              </p:cNvGrpSpPr>
              <p:nvPr/>
            </p:nvGrpSpPr>
            <p:grpSpPr bwMode="auto">
              <a:xfrm flipH="1" flipV="1">
                <a:off x="483" y="1470"/>
                <a:ext cx="711" cy="517"/>
                <a:chOff x="3818" y="1354"/>
                <a:chExt cx="1246" cy="432"/>
              </a:xfrm>
            </p:grpSpPr>
            <p:sp>
              <p:nvSpPr>
                <p:cNvPr id="47" name="Line 9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Line 9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pic>
          <p:nvPicPr>
            <p:cNvPr id="38" name="Picture 100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06" y="3197"/>
              <a:ext cx="14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10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23" y="2836"/>
              <a:ext cx="11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10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4" y="2742"/>
              <a:ext cx="319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10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69" y="3172"/>
              <a:ext cx="2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9688" y="1712913"/>
          <a:ext cx="4264025" cy="1030287"/>
        </p:xfrm>
        <a:graphic>
          <a:graphicData uri="http://schemas.openxmlformats.org/presentationml/2006/ole">
            <p:oleObj spid="_x0000_s25602" name="Formula" r:id="rId20" imgW="2397960" imgH="580680" progId="Equation.Ribbit">
              <p:embed/>
            </p:oleObj>
          </a:graphicData>
        </a:graphic>
      </p:graphicFrame>
      <p:sp>
        <p:nvSpPr>
          <p:cNvPr id="61" name="AutoShape 38"/>
          <p:cNvSpPr>
            <a:spLocks noChangeArrowheads="1"/>
          </p:cNvSpPr>
          <p:nvPr/>
        </p:nvSpPr>
        <p:spPr bwMode="auto">
          <a:xfrm>
            <a:off x="2819400" y="2286000"/>
            <a:ext cx="1433513" cy="519113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noFill/>
          <a:ln w="38100">
            <a:solidFill>
              <a:srgbClr val="FD220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5257800" y="3886200"/>
            <a:ext cx="3629811" cy="2198684"/>
            <a:chOff x="5257800" y="3886200"/>
            <a:chExt cx="3629811" cy="2198684"/>
          </a:xfrm>
        </p:grpSpPr>
        <p:pic>
          <p:nvPicPr>
            <p:cNvPr id="62" name="Picture 4" descr="allnlo"/>
            <p:cNvPicPr>
              <a:picLocks noChangeAspect="1" noChangeArrowheads="1"/>
            </p:cNvPicPr>
            <p:nvPr/>
          </p:nvPicPr>
          <p:blipFill>
            <a:blip r:embed="rId21" cstate="print"/>
            <a:srcRect l="366" b="33090"/>
            <a:stretch>
              <a:fillRect/>
            </a:stretch>
          </p:blipFill>
          <p:spPr bwMode="auto">
            <a:xfrm>
              <a:off x="5257800" y="3886200"/>
              <a:ext cx="2382837" cy="2198684"/>
            </a:xfrm>
            <a:prstGeom prst="rect">
              <a:avLst/>
            </a:prstGeom>
            <a:noFill/>
          </p:spPr>
        </p:pic>
        <p:pic>
          <p:nvPicPr>
            <p:cNvPr id="63" name="Picture 5" descr="allnlo"/>
            <p:cNvPicPr>
              <a:picLocks noChangeAspect="1" noChangeArrowheads="1"/>
            </p:cNvPicPr>
            <p:nvPr/>
          </p:nvPicPr>
          <p:blipFill>
            <a:blip r:embed="rId21" cstate="print"/>
            <a:srcRect l="24434" t="67419" r="25533" b="2159"/>
            <a:stretch>
              <a:fillRect/>
            </a:stretch>
          </p:blipFill>
          <p:spPr bwMode="auto">
            <a:xfrm>
              <a:off x="7696200" y="4419600"/>
              <a:ext cx="1191411" cy="995359"/>
            </a:xfrm>
            <a:prstGeom prst="rect">
              <a:avLst/>
            </a:prstGeom>
            <a:noFill/>
          </p:spPr>
        </p:pic>
      </p:grpSp>
      <p:sp>
        <p:nvSpPr>
          <p:cNvPr id="64" name="Rectangle 63"/>
          <p:cNvSpPr/>
          <p:nvPr/>
        </p:nvSpPr>
        <p:spPr>
          <a:xfrm>
            <a:off x="0" y="4495800"/>
            <a:ext cx="4572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9863" lvl="0" indent="-169863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Next-to-leading order diagrams complicate the picture and must be considered</a:t>
            </a:r>
          </a:p>
          <a:p>
            <a:pPr marL="169863" lvl="0" indent="-169863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These diagrams are responsible for </a:t>
            </a:r>
            <a:r>
              <a:rPr lang="en-US" b="1" kern="0" dirty="0" smtClean="0">
                <a:solidFill>
                  <a:srgbClr val="C00000"/>
                </a:solidFill>
              </a:rPr>
              <a:t>50% of the measured cross section</a:t>
            </a:r>
          </a:p>
          <a:p>
            <a:pPr marL="169863" lvl="0" indent="-169863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Intrinsic transverse momentum of quarks (although a small effect, </a:t>
            </a:r>
            <a:r>
              <a:rPr lang="en-US" kern="0" dirty="0" smtClean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l </a:t>
            </a:r>
            <a:r>
              <a:rPr lang="en-US" kern="0" dirty="0" smtClean="0">
                <a:solidFill>
                  <a:srgbClr val="000000"/>
                </a:solidFill>
              </a:rPr>
              <a:t>&gt; 0.8)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66" name="Date Placeholder 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October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$\mu^-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13"/>
  <p:tag name="PICTUREFILESIZE" val="14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color{Magenta}{&#10;\[&#10;\bar q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0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color{Blue}{&#10;\[&#10;q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7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{&#10;\[&#10;\mu^+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27"/>
  <p:tag name="PICTUREFILESIZE" val="293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{&#10;\[&#10;\mu^-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25"/>
  <p:tag name="PICTUREFILESIZE" val="26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$\mu^-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13"/>
  <p:tag name="PICTUREFILESIZE" val="14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$\mu^+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13"/>
  <p:tag name="PICTUREFILESIZE" val="16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\color{Magenta}$\bar q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5"/>
  <p:tag name="PICTUREFILESIZE" val="130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\color{Blue}$q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5"/>
  <p:tag name="PICTUREFILESIZE" val="128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begin{document}&#10;\begin{eqnarray*}&#10;\Red{x u_v\left(x\right) &amp;=&amp; A_0x^{\alpha}\left(1-x\right)^{\beta}&#10;}\\*[0.1in]&#10;\Blue{&#10;x u_v\left(x\right) &amp;=&amp; A_0x^{\alpha}\left(1-x\right)^{\beta}\\&#10; &amp; &amp; \times\left(1-\epsilon\sqrt{x}+\gamma x\right)&#10;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256"/>
  <p:tag name="DEBUGINTERACTIVE" val="True"/>
  <p:tag name="ORIGWIDTH" val="1068.25"/>
  <p:tag name="PICTUREFILESIZE" val="4952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begin{document}&#10;\[&#10;\Blue{\int_0^1 q^{\rm v}_\pi(x) dx = 1}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256"/>
  <p:tag name="DEBUGINTERACTIVE" val="True"/>
  <p:tag name="ORIGWIDTH" val="550.75"/>
  <p:tag name="PICTUREFILESIZE" val="1179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$\mu^+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13"/>
  <p:tag name="PICTUREFILESIZE" val="16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begin{document}&#10;\[&#10;\Blue{&#10;G_\pi = \int_0^1 x g_\pi(x) dx = 0.47&#10;}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256"/>
  <p:tag name="DEBUGINTERACTIVE" val="True"/>
  <p:tag name="ORIGWIDTH" val="936.875"/>
  <p:tag name="PICTUREFILESIZE" val="2004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begin{document}&#10;\begin{eqnarray*}&#10;\lefteqn{\Blue{&#10;2\int_0^1 xq^{\rm{v}}_\pi(x) dx&#10;+6\int_0^1 xq^{\rm{sea}}_\pi(x) dx}}&#10;\hspace*{2.0in}\\&#10; &amp;\Blue{ + \Red{G_\pi} = 1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256"/>
  <p:tag name="DEBUGINTERACTIVE" val="True"/>
  <p:tag name="ORIGWIDTH" val="1170"/>
  <p:tag name="PICTUREFILESIZE" val="3637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$\mu^-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13"/>
  <p:tag name="PICTUREFILESIZE" val="14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$\mu^+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13"/>
  <p:tag name="PICTUREFILESIZE" val="16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\color{Magenta}$\bar q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5"/>
  <p:tag name="PICTUREFILESIZE" val="130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\color{Blue}$q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5"/>
  <p:tag name="PICTUREFILESIZE" val="128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begin{document}&#10;\[&#10;\Red{\frac{\Delta x_\pi}{x_\pi}  \approx \frac{2\Delta M}{M}\approx 0.1}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---"/>
  <p:tag name="BITMAPFORMAT" val="bmp256"/>
  <p:tag name="DEBUGINTERACTIVE" val="True"/>
  <p:tag name="ORIGWIDTH" val="708.25"/>
  <p:tag name="PICTUREFILESIZE" val="15158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begin{document}&#10;\[&#10;\Blue{&#10;\Delta M_{\mu\mu} \approx 165\rm{~MeV} &#10;}&#10;\]&#10;\vspace*{-0.6in}&#10;\[&#10;\Blue{&#10;M^2  =  x_\pi x_N s&#10;}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---"/>
  <p:tag name="BITMAPFORMAT" val="bmp256"/>
  <p:tag name="DEBUGINTERACTIVE" val="True"/>
  <p:tag name="ORIGWIDTH" val="682.25"/>
  <p:tag name="PICTUREFILESIZE" val="16523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usepackage{rotating}&#10;\begin{document}&#10;\rotatebox{-40}{&#10;\Blue{&#10;$\displaystyle\Delta \sqrt{\tau} \approx 0.01$&#10;}&#10;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BITMAPFORMAT" val="bmp256"/>
  <p:tag name="DEBUGINTERACTIVE" val="True"/>
  <p:tag name="ORIGWIDTH" val="363.625"/>
  <p:tag name="PICTUREFILESIZE" val="1457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dvi}&#10;\begin{document}&#10;\[&#10;\Blue{&#10;\Delta M_{\mu\mu} \approx 225 \rm{~MeV} &#10;}&#10;\]&#10;\vspace*{-0.6in}&#10;\[&#10;\Blue{&#10;\sqrt{\tau} =  M\sqrt{s}&#10;}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256"/>
  <p:tag name="DEBUGINTERACTIVE" val="True"/>
  <p:tag name="ORIGWIDTH" val="682.25"/>
  <p:tag name="PICTUREFILESIZE" val="1621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\color{Magenta}$\bar q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5"/>
  <p:tag name="PICTUREFILESIZE" val="13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\color{Blue}$q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5"/>
  <p:tag name="PICTUREFILESIZE" val="12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include{colordvi}&#10;\begin{document}&#10;\textBlue&#10;$\frac{\bar d}{\bar u} = \frac{\bar d^{\pi} + \bar q}&#10;       {\bar u^{\pi} + \bar q}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---"/>
  <p:tag name="BITMAPFORMAT" val="bmp256"/>
  <p:tag name="DEBUGINTERACTIVE" val="True"/>
  <p:tag name="ORIGWIDTH" val="306.875"/>
  <p:tag name="PICTUREFILESIZE" val="468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$\mu^-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13"/>
  <p:tag name="PICTUREFILESIZE" val="14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$\mu^+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13"/>
  <p:tag name="PICTUREFILESIZE" val="16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\color{Magenta}$\bar q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5"/>
  <p:tag name="PICTUREFILESIZE" val="13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\color{Blue}$q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5"/>
  <p:tag name="PICTUREFILESIZE" val="1285"/>
</p:tagLst>
</file>

<file path=ppt/theme/theme1.xml><?xml version="1.0" encoding="utf-8"?>
<a:theme xmlns:a="http://schemas.openxmlformats.org/drawingml/2006/main" name="Argonne_Blue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Argonne_Blue</Template>
  <TotalTime>1535</TotalTime>
  <Words>1937</Words>
  <Application>Microsoft Office PowerPoint</Application>
  <PresentationFormat>On-screen Show (4:3)</PresentationFormat>
  <Paragraphs>314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Argonne_Blue</vt:lpstr>
      <vt:lpstr>Formula</vt:lpstr>
      <vt:lpstr>Exploring the Structure of the Pion</vt:lpstr>
      <vt:lpstr>Why are should you be interested in the pion?</vt:lpstr>
      <vt:lpstr>Why are should you be interested in the pion?</vt:lpstr>
      <vt:lpstr>Why are should you be interested in the pion?</vt:lpstr>
      <vt:lpstr>Models of the Pion</vt:lpstr>
      <vt:lpstr>Experimental Tools for π structure</vt:lpstr>
      <vt:lpstr>Experimental Tools for π structure</vt:lpstr>
      <vt:lpstr>Experimental Tools for π structure</vt:lpstr>
      <vt:lpstr>Drell-Yan cross section</vt:lpstr>
      <vt:lpstr>Pion Drell-Yan Data:  Fermilab E615</vt:lpstr>
      <vt:lpstr>Pion Drell-Yan Data:  CERN NA3 (p§) NA10 (p-)</vt:lpstr>
      <vt:lpstr>Models of the Pion</vt:lpstr>
      <vt:lpstr>Could it be a problem with the treatment of the raw data?</vt:lpstr>
      <vt:lpstr>Fit of Drell-Yan Data in NLO</vt:lpstr>
      <vt:lpstr>What did we learn?</vt:lpstr>
      <vt:lpstr>Soft Gluon Resummation</vt:lpstr>
      <vt:lpstr>Soft Gluon Resummation</vt:lpstr>
      <vt:lpstr>K/π Drell-Yan Ratios</vt:lpstr>
      <vt:lpstr>Conclusions</vt:lpstr>
      <vt:lpstr>Backup</vt:lpstr>
      <vt:lpstr>Good Fit?  Residuals</vt:lpstr>
      <vt:lpstr>Caveat:  The K factor</vt:lpstr>
      <vt:lpstr>Caveat:  xp Resolution</vt:lpstr>
      <vt:lpstr>Caveat:  xp Resolution (cont.)</vt:lpstr>
      <vt:lpstr>Drell-Yan Polarization &amp; Higher Twist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reimer</dc:creator>
  <cp:lastModifiedBy>reimer</cp:lastModifiedBy>
  <cp:revision>110</cp:revision>
  <dcterms:created xsi:type="dcterms:W3CDTF">2010-10-05T18:03:18Z</dcterms:created>
  <dcterms:modified xsi:type="dcterms:W3CDTF">2010-10-14T16:02:12Z</dcterms:modified>
</cp:coreProperties>
</file>